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56" r:id="rId3"/>
    <p:sldId id="265" r:id="rId4"/>
    <p:sldId id="258" r:id="rId5"/>
    <p:sldId id="259" r:id="rId6"/>
    <p:sldId id="260" r:id="rId7"/>
    <p:sldId id="261" r:id="rId8"/>
    <p:sldId id="262" r:id="rId9"/>
    <p:sldId id="266" r:id="rId10"/>
    <p:sldId id="263" r:id="rId11"/>
    <p:sldId id="264"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3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94"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1D8BD707-D9CF-40AE-B4C6-C98DA3205C09}" type="datetimeFigureOut">
              <a:rPr lang="en-US" smtClean="0"/>
              <a:pPr/>
              <a:t>05-Jan-21</a:t>
            </a:fld>
            <a:endParaRPr lang="en-US"/>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B6F15528-21DE-4FAA-801E-634DDDAF4B2B}" type="slidenum">
              <a:rPr lang="en-US" smtClean="0"/>
              <a:pPr/>
              <a:t>‹#›</a:t>
            </a:fld>
            <a:endParaRPr lang="en-US"/>
          </a:p>
        </p:txBody>
      </p:sp>
      <p:sp>
        <p:nvSpPr>
          <p:cNvPr id="15" name="Footer Placeholder 14"/>
          <p:cNvSpPr>
            <a:spLocks noGrp="1"/>
          </p:cNvSpPr>
          <p:nvPr>
            <p:ph type="ftr" sz="quarter" idx="12"/>
          </p:nvPr>
        </p:nvSpPr>
        <p:spPr>
          <a:xfrm>
            <a:off x="3581400" y="6296248"/>
            <a:ext cx="2820987" cy="152400"/>
          </a:xfrm>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1" name="Slide Number Placeholder 10"/>
          <p:cNvSpPr>
            <a:spLocks noGrp="1"/>
          </p:cNvSpPr>
          <p:nvPr>
            <p:ph type="sldNum" sz="quarter" idx="11"/>
          </p:nvPr>
        </p:nvSpPr>
        <p:spPr/>
        <p:txBody>
          <a:bodyPr/>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1D8BD707-D9CF-40AE-B4C6-C98DA3205C09}" type="datetimeFigureOut">
              <a:rPr lang="en-US" smtClean="0"/>
              <a:pPr/>
              <a:t>05-Jan-21</a:t>
            </a:fld>
            <a:endParaRPr lang="en-US"/>
          </a:p>
        </p:txBody>
      </p:sp>
      <p:sp>
        <p:nvSpPr>
          <p:cNvPr id="13" name="Slide Number Placeholder 12"/>
          <p:cNvSpPr>
            <a:spLocks noGrp="1"/>
          </p:cNvSpPr>
          <p:nvPr>
            <p:ph type="sldNum" sz="quarter" idx="11"/>
          </p:nvPr>
        </p:nvSpPr>
        <p:spPr>
          <a:xfrm>
            <a:off x="4116388" y="6400800"/>
            <a:ext cx="533400" cy="152400"/>
          </a:xfrm>
        </p:spPr>
        <p:txBody>
          <a:body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838200" y="6296248"/>
            <a:ext cx="2820987" cy="152400"/>
          </a:xfrm>
        </p:spPr>
        <p:txBody>
          <a:bodyPr/>
          <a:lstStyle/>
          <a:p>
            <a:endParaRPr lang="en-US"/>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3" name="Slide Number Placeholder 12"/>
          <p:cNvSpPr>
            <a:spLocks noGrp="1"/>
          </p:cNvSpPr>
          <p:nvPr>
            <p:ph type="sldNum" sz="quarter" idx="11"/>
          </p:nvPr>
        </p:nvSpPr>
        <p:spPr/>
        <p:txBody>
          <a:body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D8BD707-D9CF-40AE-B4C6-C98DA3205C09}" type="datetimeFigureOut">
              <a:rPr lang="en-US" smtClean="0"/>
              <a:pPr/>
              <a:t>05-Jan-21</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1D8BD707-D9CF-40AE-B4C6-C98DA3205C09}" type="datetimeFigureOut">
              <a:rPr lang="en-US" smtClean="0"/>
              <a:pPr/>
              <a:t>05-Jan-21</a:t>
            </a:fld>
            <a:endParaRPr lang="en-US"/>
          </a:p>
        </p:txBody>
      </p:sp>
      <p:sp>
        <p:nvSpPr>
          <p:cNvPr id="17" name="Slide Number Placeholder 16"/>
          <p:cNvSpPr>
            <a:spLocks noGrp="1"/>
          </p:cNvSpPr>
          <p:nvPr>
            <p:ph type="sldNum" sz="quarter" idx="11"/>
          </p:nvPr>
        </p:nvSpPr>
        <p:spPr/>
        <p:txBody>
          <a:bodyPr/>
          <a:lstStyle/>
          <a:p>
            <a:fld id="{B6F15528-21DE-4FAA-801E-634DDDAF4B2B}" type="slidenum">
              <a:rPr lang="en-US" smtClean="0"/>
              <a:pPr/>
              <a:t>‹#›</a:t>
            </a:fld>
            <a:endParaRPr lang="en-US"/>
          </a:p>
        </p:txBody>
      </p:sp>
      <p:sp>
        <p:nvSpPr>
          <p:cNvPr id="18" name="Footer Placeholder 17"/>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B6F15528-21DE-4FAA-801E-634DDDAF4B2B}" type="slidenum">
              <a:rPr lang="en-US" smtClean="0"/>
              <a:pPr/>
              <a:t>‹#›</a:t>
            </a:fld>
            <a:endParaRPr lang="en-US"/>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1D8BD707-D9CF-40AE-B4C6-C98DA3205C09}" type="datetimeFigureOut">
              <a:rPr lang="en-US" smtClean="0"/>
              <a:pPr/>
              <a:t>05-Jan-21</a:t>
            </a:fld>
            <a:endParaRPr lang="en-US"/>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52800"/>
            <a:ext cx="8229600" cy="2773363"/>
          </a:xfrm>
        </p:spPr>
        <p:txBody>
          <a:bodyPr>
            <a:normAutofit/>
          </a:bodyPr>
          <a:lstStyle/>
          <a:p>
            <a:pPr marL="0" indent="0">
              <a:buNone/>
            </a:pPr>
            <a:r>
              <a:rPr lang="en-US" sz="3200" dirty="0" smtClean="0">
                <a:solidFill>
                  <a:srgbClr val="FF0000"/>
                </a:solidFill>
                <a:effectLst>
                  <a:outerShdw blurRad="38100" dist="38100" dir="2700000" algn="tl">
                    <a:srgbClr val="000000">
                      <a:alpha val="43137"/>
                    </a:srgbClr>
                  </a:outerShdw>
                </a:effectLst>
              </a:rPr>
              <a:t>             Class </a:t>
            </a:r>
            <a:r>
              <a:rPr lang="en-US" sz="3200" dirty="0">
                <a:solidFill>
                  <a:srgbClr val="FF0000"/>
                </a:solidFill>
                <a:effectLst>
                  <a:outerShdw blurRad="38100" dist="38100" dir="2700000" algn="tl">
                    <a:srgbClr val="000000">
                      <a:alpha val="43137"/>
                    </a:srgbClr>
                  </a:outerShdw>
                </a:effectLst>
              </a:rPr>
              <a:t>X                       Chapter </a:t>
            </a:r>
            <a:r>
              <a:rPr lang="en-US" sz="3200" dirty="0" smtClean="0">
                <a:solidFill>
                  <a:srgbClr val="FF0000"/>
                </a:solidFill>
                <a:effectLst>
                  <a:outerShdw blurRad="38100" dist="38100" dir="2700000" algn="tl">
                    <a:srgbClr val="000000">
                      <a:alpha val="43137"/>
                    </a:srgbClr>
                  </a:outerShdw>
                </a:effectLst>
              </a:rPr>
              <a:t>16</a:t>
            </a:r>
          </a:p>
          <a:p>
            <a:pPr marL="0" indent="0">
              <a:buNone/>
            </a:pPr>
            <a:r>
              <a:rPr lang="en-US" sz="3200" dirty="0" smtClean="0">
                <a:latin typeface="Algerian" pitchFamily="82" charset="0"/>
              </a:rPr>
              <a:t>           Management </a:t>
            </a:r>
            <a:r>
              <a:rPr lang="en-US" sz="3200" dirty="0">
                <a:latin typeface="Algerian" pitchFamily="82" charset="0"/>
              </a:rPr>
              <a:t>of </a:t>
            </a:r>
          </a:p>
          <a:p>
            <a:pPr marL="0" indent="0">
              <a:buNone/>
            </a:pPr>
            <a:r>
              <a:rPr lang="en-US" sz="3200" dirty="0">
                <a:latin typeface="Algerian" pitchFamily="82" charset="0"/>
              </a:rPr>
              <a:t>                      Natural Resources</a:t>
            </a:r>
            <a:r>
              <a:rPr lang="en-US" sz="4400" dirty="0">
                <a:latin typeface="Algerian" pitchFamily="82" charset="0"/>
              </a:rPr>
              <a:t>.</a:t>
            </a:r>
            <a:endParaRPr lang="en-IN" sz="4400" dirty="0">
              <a:latin typeface="Algerian" pitchFamily="82" charset="0"/>
            </a:endParaRPr>
          </a:p>
          <a:p>
            <a:pPr marL="0" indent="0">
              <a:buNone/>
            </a:pPr>
            <a:r>
              <a:rPr lang="en-US" sz="3200" dirty="0" smtClean="0"/>
              <a:t>                                                           Module 2/2</a:t>
            </a:r>
            <a:endParaRPr lang="en-IN" sz="3200" dirty="0"/>
          </a:p>
        </p:txBody>
      </p:sp>
      <p:sp>
        <p:nvSpPr>
          <p:cNvPr id="2" name="Title 1"/>
          <p:cNvSpPr>
            <a:spLocks noGrp="1"/>
          </p:cNvSpPr>
          <p:nvPr>
            <p:ph type="title"/>
          </p:nvPr>
        </p:nvSpPr>
        <p:spPr>
          <a:xfrm>
            <a:off x="457200" y="274638"/>
            <a:ext cx="8229600" cy="1935162"/>
          </a:xfrm>
        </p:spPr>
        <p:txBody>
          <a:bodyPr/>
          <a:lstStyle/>
          <a:p>
            <a:endParaRPr lang="en-IN" dirty="0"/>
          </a:p>
        </p:txBody>
      </p:sp>
      <p:pic>
        <p:nvPicPr>
          <p:cNvPr id="4" name="Picture 3" descr="CBSE Class 10 Science MCQs Chapter 16 Management of Natural Resources"/>
          <p:cNvPicPr/>
          <p:nvPr/>
        </p:nvPicPr>
        <p:blipFill rotWithShape="1">
          <a:blip r:embed="rId2">
            <a:extLst>
              <a:ext uri="{28A0092B-C50C-407E-A947-70E740481C1C}">
                <a14:useLocalDpi xmlns:a14="http://schemas.microsoft.com/office/drawing/2010/main" val="0"/>
              </a:ext>
            </a:extLst>
          </a:blip>
          <a:srcRect t="2172" b="18332"/>
          <a:stretch/>
        </p:blipFill>
        <p:spPr bwMode="auto">
          <a:xfrm>
            <a:off x="533400" y="457200"/>
            <a:ext cx="807720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083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3124200" cy="5714999"/>
          </a:xfrm>
        </p:spPr>
        <p:txBody>
          <a:bodyPr>
            <a:normAutofit/>
          </a:bodyPr>
          <a:lstStyle/>
          <a:p>
            <a:pPr marL="0" indent="0">
              <a:buNone/>
            </a:pPr>
            <a:r>
              <a:rPr lang="en-IN" sz="2800" dirty="0" smtClean="0"/>
              <a:t>      </a:t>
            </a:r>
            <a:r>
              <a:rPr lang="en-IN" sz="2800" dirty="0" smtClean="0">
                <a:solidFill>
                  <a:srgbClr val="C00000"/>
                </a:solidFill>
              </a:rPr>
              <a:t>DAMS</a:t>
            </a:r>
          </a:p>
          <a:p>
            <a:r>
              <a:rPr lang="en-IN" sz="2800" dirty="0" smtClean="0"/>
              <a:t>Dams </a:t>
            </a:r>
            <a:r>
              <a:rPr lang="en-IN" sz="2800" dirty="0"/>
              <a:t>are large water bodies that are built by government agencies across the rivers to regulate the flow of water and generate electricity</a:t>
            </a:r>
            <a:r>
              <a:rPr lang="en-IN" dirty="0"/>
              <a:t>.</a:t>
            </a:r>
          </a:p>
          <a:p>
            <a:endParaRPr lang="en-IN" dirty="0"/>
          </a:p>
        </p:txBody>
      </p:sp>
      <p:sp>
        <p:nvSpPr>
          <p:cNvPr id="3" name="Title 2"/>
          <p:cNvSpPr>
            <a:spLocks noGrp="1"/>
          </p:cNvSpPr>
          <p:nvPr>
            <p:ph type="title"/>
          </p:nvPr>
        </p:nvSpPr>
        <p:spPr>
          <a:xfrm>
            <a:off x="3352800" y="457200"/>
            <a:ext cx="4495800" cy="5715000"/>
          </a:xfrm>
        </p:spPr>
        <p:txBody>
          <a:bodyPr/>
          <a:lstStyle/>
          <a:p>
            <a:pPr algn="l"/>
            <a:endParaRPr lang="en-IN" dirty="0"/>
          </a:p>
        </p:txBody>
      </p:sp>
      <p:pic>
        <p:nvPicPr>
          <p:cNvPr id="4" name="Picture 3" descr="C:\Users\AECS3PC\Desktop\Cl 10 chap 9\download (3).jpg"/>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85800"/>
            <a:ext cx="3810000" cy="2209800"/>
          </a:xfrm>
          <a:prstGeom prst="rect">
            <a:avLst/>
          </a:prstGeom>
          <a:noFill/>
          <a:ln>
            <a:noFill/>
          </a:ln>
        </p:spPr>
      </p:pic>
      <p:pic>
        <p:nvPicPr>
          <p:cNvPr id="5" name="Picture 4" descr="C:\Users\AECS3PC\Desktop\Cl 10 chap 9\download (4).jpg"/>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124200"/>
            <a:ext cx="4038600" cy="2971800"/>
          </a:xfrm>
          <a:prstGeom prst="rect">
            <a:avLst/>
          </a:prstGeom>
          <a:noFill/>
          <a:ln>
            <a:noFill/>
          </a:ln>
        </p:spPr>
      </p:pic>
    </p:spTree>
    <p:extLst>
      <p:ext uri="{BB962C8B-B14F-4D97-AF65-F5344CB8AC3E}">
        <p14:creationId xmlns:p14="http://schemas.microsoft.com/office/powerpoint/2010/main" val="137713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IN" dirty="0"/>
          </a:p>
        </p:txBody>
      </p:sp>
      <p:sp>
        <p:nvSpPr>
          <p:cNvPr id="9" name="Content Placeholder 8"/>
          <p:cNvSpPr>
            <a:spLocks noGrp="1"/>
          </p:cNvSpPr>
          <p:nvPr>
            <p:ph sz="half" idx="2"/>
          </p:nvPr>
        </p:nvSpPr>
        <p:spPr>
          <a:xfrm>
            <a:off x="457200" y="675288"/>
            <a:ext cx="3581400" cy="1153512"/>
          </a:xfrm>
        </p:spPr>
        <p:txBody>
          <a:bodyPr>
            <a:normAutofit/>
          </a:bodyPr>
          <a:lstStyle/>
          <a:p>
            <a:r>
              <a:rPr lang="en-IN" sz="2400" dirty="0" smtClean="0">
                <a:solidFill>
                  <a:srgbClr val="002060"/>
                </a:solidFill>
              </a:rPr>
              <a:t>THE </a:t>
            </a:r>
            <a:r>
              <a:rPr lang="en-IN" sz="2800" dirty="0" smtClean="0">
                <a:solidFill>
                  <a:srgbClr val="002060"/>
                </a:solidFill>
              </a:rPr>
              <a:t>ADVANTAGES</a:t>
            </a:r>
            <a:r>
              <a:rPr lang="en-IN" sz="2400" dirty="0" smtClean="0">
                <a:solidFill>
                  <a:srgbClr val="002060"/>
                </a:solidFill>
              </a:rPr>
              <a:t> OF DAMS ARE AS FOLLOWS-</a:t>
            </a:r>
          </a:p>
          <a:p>
            <a:endParaRPr lang="en-IN" sz="2400" dirty="0"/>
          </a:p>
        </p:txBody>
      </p:sp>
      <p:sp>
        <p:nvSpPr>
          <p:cNvPr id="3" name="Text Placeholder 2"/>
          <p:cNvSpPr>
            <a:spLocks noGrp="1"/>
          </p:cNvSpPr>
          <p:nvPr>
            <p:ph type="body" sz="quarter" idx="3"/>
          </p:nvPr>
        </p:nvSpPr>
        <p:spPr/>
        <p:txBody>
          <a:bodyPr/>
          <a:lstStyle/>
          <a:p>
            <a:endParaRPr lang="en-IN" dirty="0"/>
          </a:p>
        </p:txBody>
      </p:sp>
      <p:sp>
        <p:nvSpPr>
          <p:cNvPr id="4" name="Content Placeholder 3"/>
          <p:cNvSpPr>
            <a:spLocks noGrp="1"/>
          </p:cNvSpPr>
          <p:nvPr>
            <p:ph sz="quarter" idx="4"/>
          </p:nvPr>
        </p:nvSpPr>
        <p:spPr>
          <a:xfrm>
            <a:off x="457199" y="1828800"/>
            <a:ext cx="3581400" cy="4526560"/>
          </a:xfrm>
        </p:spPr>
        <p:txBody>
          <a:bodyPr>
            <a:normAutofit/>
          </a:bodyPr>
          <a:lstStyle/>
          <a:p>
            <a:pPr lvl="0"/>
            <a:r>
              <a:rPr lang="en-IN" sz="2400" dirty="0"/>
              <a:t>They ensure adequate amount of water for irrigation through a canal</a:t>
            </a:r>
            <a:r>
              <a:rPr lang="en-IN" sz="2400" dirty="0" smtClean="0"/>
              <a:t>.</a:t>
            </a:r>
          </a:p>
          <a:p>
            <a:pPr lvl="0"/>
            <a:endParaRPr lang="en-IN" sz="2400" dirty="0" smtClean="0"/>
          </a:p>
          <a:p>
            <a:pPr lvl="0"/>
            <a:r>
              <a:rPr lang="en-IN" sz="2400" dirty="0" smtClean="0"/>
              <a:t>Water in dams is used for generating electricity.</a:t>
            </a:r>
          </a:p>
          <a:p>
            <a:pPr lvl="0"/>
            <a:r>
              <a:rPr lang="en-IN" sz="2400" dirty="0" smtClean="0"/>
              <a:t>They </a:t>
            </a:r>
            <a:r>
              <a:rPr lang="en-IN" sz="2400" dirty="0"/>
              <a:t>ensure uninterrupted water supply. </a:t>
            </a:r>
          </a:p>
          <a:p>
            <a:endParaRPr lang="en-IN" sz="2400" dirty="0"/>
          </a:p>
        </p:txBody>
      </p:sp>
      <p:sp>
        <p:nvSpPr>
          <p:cNvPr id="2" name="Title 1"/>
          <p:cNvSpPr>
            <a:spLocks noGrp="1"/>
          </p:cNvSpPr>
          <p:nvPr>
            <p:ph type="title"/>
          </p:nvPr>
        </p:nvSpPr>
        <p:spPr/>
        <p:txBody>
          <a:bodyPr/>
          <a:lstStyle/>
          <a:p>
            <a:endParaRPr lang="en-IN" dirty="0"/>
          </a:p>
        </p:txBody>
      </p:sp>
      <p:pic>
        <p:nvPicPr>
          <p:cNvPr id="12" name="Picture 11" descr="C:\Users\AECS3PC\Desktop\Cl 10 chap 9\images (5).jpg"/>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71600"/>
            <a:ext cx="4343400" cy="3657600"/>
          </a:xfrm>
          <a:prstGeom prst="rect">
            <a:avLst/>
          </a:prstGeom>
          <a:noFill/>
          <a:ln>
            <a:noFill/>
          </a:ln>
        </p:spPr>
      </p:pic>
    </p:spTree>
    <p:extLst>
      <p:ext uri="{BB962C8B-B14F-4D97-AF65-F5344CB8AC3E}">
        <p14:creationId xmlns:p14="http://schemas.microsoft.com/office/powerpoint/2010/main" val="348908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86400" y="457200"/>
            <a:ext cx="2209800" cy="2514600"/>
          </a:xfrm>
        </p:spPr>
        <p:txBody>
          <a:bodyPr>
            <a:normAutofit fontScale="90000"/>
          </a:bodyPr>
          <a:lstStyle/>
          <a:p>
            <a:r>
              <a:rPr lang="en-IN" b="1" dirty="0" smtClean="0"/>
              <a:t/>
            </a:r>
            <a:br>
              <a:rPr lang="en-IN" b="1" dirty="0" smtClean="0"/>
            </a:br>
            <a:r>
              <a:rPr lang="en-IN" b="1" dirty="0"/>
              <a:t/>
            </a:r>
            <a:br>
              <a:rPr lang="en-IN" b="1" dirty="0"/>
            </a:br>
            <a:r>
              <a:rPr lang="en-IN" b="1" dirty="0" smtClean="0"/>
              <a:t/>
            </a:r>
            <a:br>
              <a:rPr lang="en-IN" b="1" dirty="0" smtClean="0"/>
            </a:br>
            <a:r>
              <a:rPr lang="en-IN" b="1" dirty="0" smtClean="0">
                <a:solidFill>
                  <a:srgbClr val="00B050"/>
                </a:solidFill>
              </a:rPr>
              <a:t>Ancient</a:t>
            </a:r>
            <a:br>
              <a:rPr lang="en-IN" b="1" dirty="0" smtClean="0">
                <a:solidFill>
                  <a:srgbClr val="00B050"/>
                </a:solidFill>
              </a:rPr>
            </a:br>
            <a:r>
              <a:rPr lang="en-IN" b="1" dirty="0" smtClean="0">
                <a:solidFill>
                  <a:srgbClr val="00B050"/>
                </a:solidFill>
              </a:rPr>
              <a:t> </a:t>
            </a:r>
            <a:r>
              <a:rPr lang="en-IN" b="1" dirty="0">
                <a:solidFill>
                  <a:srgbClr val="00B050"/>
                </a:solidFill>
              </a:rPr>
              <a:t>Method </a:t>
            </a:r>
            <a:r>
              <a:rPr lang="en-IN" b="1" dirty="0" smtClean="0">
                <a:solidFill>
                  <a:srgbClr val="00B050"/>
                </a:solidFill>
              </a:rPr>
              <a:t/>
            </a:r>
            <a:br>
              <a:rPr lang="en-IN" b="1" dirty="0" smtClean="0">
                <a:solidFill>
                  <a:srgbClr val="00B050"/>
                </a:solidFill>
              </a:rPr>
            </a:br>
            <a:r>
              <a:rPr lang="en-IN" b="1" dirty="0" smtClean="0">
                <a:solidFill>
                  <a:srgbClr val="00B050"/>
                </a:solidFill>
              </a:rPr>
              <a:t>of</a:t>
            </a:r>
            <a:br>
              <a:rPr lang="en-IN" b="1" dirty="0" smtClean="0">
                <a:solidFill>
                  <a:srgbClr val="00B050"/>
                </a:solidFill>
              </a:rPr>
            </a:br>
            <a:r>
              <a:rPr lang="en-IN" b="1" dirty="0" smtClean="0">
                <a:solidFill>
                  <a:srgbClr val="00B050"/>
                </a:solidFill>
              </a:rPr>
              <a:t> Watershed</a:t>
            </a:r>
            <a:br>
              <a:rPr lang="en-IN" b="1" dirty="0" smtClean="0">
                <a:solidFill>
                  <a:srgbClr val="00B050"/>
                </a:solidFill>
              </a:rPr>
            </a:br>
            <a:r>
              <a:rPr lang="en-IN" b="1" dirty="0" smtClean="0">
                <a:solidFill>
                  <a:srgbClr val="00B050"/>
                </a:solidFill>
              </a:rPr>
              <a:t> </a:t>
            </a:r>
            <a:r>
              <a:rPr lang="en-IN" b="1" dirty="0">
                <a:solidFill>
                  <a:srgbClr val="00B050"/>
                </a:solidFill>
              </a:rPr>
              <a:t>Management </a:t>
            </a:r>
            <a:r>
              <a:rPr lang="en-IN" b="1" dirty="0" smtClean="0">
                <a:solidFill>
                  <a:srgbClr val="00B050"/>
                </a:solidFill>
              </a:rPr>
              <a:t/>
            </a:r>
            <a:br>
              <a:rPr lang="en-IN" b="1" dirty="0" smtClean="0">
                <a:solidFill>
                  <a:srgbClr val="00B050"/>
                </a:solidFill>
              </a:rPr>
            </a:br>
            <a:r>
              <a:rPr lang="en-IN" b="1" dirty="0" smtClean="0">
                <a:solidFill>
                  <a:srgbClr val="00B050"/>
                </a:solidFill>
              </a:rPr>
              <a:t>System</a:t>
            </a:r>
            <a:r>
              <a:rPr lang="en-IN" dirty="0">
                <a:solidFill>
                  <a:srgbClr val="00B050"/>
                </a:solidFill>
              </a:rPr>
              <a:t/>
            </a:r>
            <a:br>
              <a:rPr lang="en-IN" dirty="0">
                <a:solidFill>
                  <a:srgbClr val="00B050"/>
                </a:solidFill>
              </a:rPr>
            </a:br>
            <a:endParaRPr lang="en-IN" dirty="0">
              <a:solidFill>
                <a:srgbClr val="00B050"/>
              </a:solidFill>
            </a:endParaRPr>
          </a:p>
        </p:txBody>
      </p:sp>
      <p:sp>
        <p:nvSpPr>
          <p:cNvPr id="8" name="Rectangle 7"/>
          <p:cNvSpPr/>
          <p:nvPr/>
        </p:nvSpPr>
        <p:spPr>
          <a:xfrm>
            <a:off x="609600" y="1066800"/>
            <a:ext cx="5105400" cy="4893647"/>
          </a:xfrm>
          <a:prstGeom prst="rect">
            <a:avLst/>
          </a:prstGeom>
        </p:spPr>
        <p:txBody>
          <a:bodyPr wrap="square">
            <a:spAutoFit/>
          </a:bodyPr>
          <a:lstStyle/>
          <a:p>
            <a:r>
              <a:rPr lang="en-IN" sz="2400" dirty="0"/>
              <a:t>Different methods of watershed management system are known since ancient times. </a:t>
            </a:r>
            <a:endParaRPr lang="en-IN" sz="2400" dirty="0" smtClean="0"/>
          </a:p>
          <a:p>
            <a:r>
              <a:rPr lang="en-IN" sz="2400" dirty="0" smtClean="0"/>
              <a:t>One </a:t>
            </a:r>
            <a:r>
              <a:rPr lang="en-IN" sz="2400" dirty="0"/>
              <a:t>of the method known as </a:t>
            </a:r>
            <a:r>
              <a:rPr lang="en-IN" sz="2400" b="1" dirty="0" err="1">
                <a:solidFill>
                  <a:srgbClr val="00B050"/>
                </a:solidFill>
              </a:rPr>
              <a:t>Khadins</a:t>
            </a:r>
            <a:r>
              <a:rPr lang="en-IN" sz="2400" dirty="0"/>
              <a:t> in Rajasthan which consists of a long earthen embankment built across the lower hill slopes. </a:t>
            </a:r>
            <a:endParaRPr lang="en-IN" sz="2400" dirty="0" smtClean="0"/>
          </a:p>
          <a:p>
            <a:r>
              <a:rPr lang="en-IN" sz="2400" dirty="0" smtClean="0"/>
              <a:t>The </a:t>
            </a:r>
            <a:r>
              <a:rPr lang="en-IN" sz="2400" dirty="0"/>
              <a:t>area enclosed by the embankment is called as </a:t>
            </a:r>
            <a:r>
              <a:rPr lang="en-IN" sz="2400" dirty="0">
                <a:solidFill>
                  <a:srgbClr val="00B050"/>
                </a:solidFill>
              </a:rPr>
              <a:t>‘</a:t>
            </a:r>
            <a:r>
              <a:rPr lang="en-IN" sz="2400" b="1" dirty="0">
                <a:solidFill>
                  <a:srgbClr val="00B050"/>
                </a:solidFill>
              </a:rPr>
              <a:t>bund</a:t>
            </a:r>
            <a:r>
              <a:rPr lang="en-IN" sz="2400" dirty="0">
                <a:solidFill>
                  <a:srgbClr val="00B050"/>
                </a:solidFill>
              </a:rPr>
              <a:t>’ </a:t>
            </a:r>
            <a:r>
              <a:rPr lang="en-IN" sz="2400" dirty="0"/>
              <a:t>which collects huge amount of </a:t>
            </a:r>
            <a:r>
              <a:rPr lang="en-IN" sz="2400" b="1" dirty="0">
                <a:solidFill>
                  <a:srgbClr val="00B050"/>
                </a:solidFill>
              </a:rPr>
              <a:t>rainwater</a:t>
            </a:r>
            <a:r>
              <a:rPr lang="en-IN" sz="2400" dirty="0"/>
              <a:t> which flows down the slopes. </a:t>
            </a:r>
            <a:endParaRPr lang="en-IN" sz="2400" dirty="0" smtClean="0"/>
          </a:p>
          <a:p>
            <a:r>
              <a:rPr lang="en-IN" sz="2400" dirty="0" smtClean="0"/>
              <a:t>Subsequently </a:t>
            </a:r>
            <a:r>
              <a:rPr lang="en-IN" sz="2400" dirty="0"/>
              <a:t>this water saturated land is used for crop production.</a:t>
            </a:r>
          </a:p>
        </p:txBody>
      </p:sp>
    </p:spTree>
    <p:extLst>
      <p:ext uri="{BB962C8B-B14F-4D97-AF65-F5344CB8AC3E}">
        <p14:creationId xmlns:p14="http://schemas.microsoft.com/office/powerpoint/2010/main" val="174499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295400"/>
            <a:ext cx="6172200" cy="838200"/>
          </a:xfrm>
        </p:spPr>
        <p:txBody>
          <a:bodyPr>
            <a:normAutofit fontScale="90000"/>
          </a:bodyPr>
          <a:lstStyle/>
          <a:p>
            <a:pPr algn="l"/>
            <a:r>
              <a:rPr lang="en-US" dirty="0" smtClean="0"/>
              <a:t/>
            </a:r>
            <a:br>
              <a:rPr lang="en-US" dirty="0" smtClean="0"/>
            </a:br>
            <a:r>
              <a:rPr lang="en-US" dirty="0"/>
              <a:t/>
            </a:r>
            <a:br>
              <a:rPr lang="en-US" dirty="0"/>
            </a:br>
            <a:r>
              <a:rPr lang="en-US" dirty="0" smtClean="0"/>
              <a:t/>
            </a:r>
            <a:br>
              <a:rPr lang="en-US" dirty="0" smtClean="0"/>
            </a:br>
            <a:r>
              <a:rPr lang="en-IN" dirty="0"/>
              <a:t/>
            </a:r>
            <a:br>
              <a:rPr lang="en-IN" dirty="0"/>
            </a:br>
            <a:r>
              <a:rPr lang="en-US" dirty="0"/>
              <a:t/>
            </a:r>
            <a:br>
              <a:rPr lang="en-US" dirty="0"/>
            </a:br>
            <a:r>
              <a:rPr lang="en-US" dirty="0" smtClean="0"/>
              <a:t>            </a:t>
            </a:r>
            <a:br>
              <a:rPr lang="en-US" dirty="0" smtClean="0"/>
            </a:br>
            <a:r>
              <a:rPr lang="en-US" dirty="0"/>
              <a:t/>
            </a:r>
            <a:br>
              <a:rPr lang="en-US" dirty="0"/>
            </a:br>
            <a:r>
              <a:rPr lang="en-US" b="1" dirty="0">
                <a:solidFill>
                  <a:srgbClr val="002060"/>
                </a:solidFill>
              </a:rPr>
              <a:t/>
            </a:r>
            <a:br>
              <a:rPr lang="en-US" b="1" dirty="0">
                <a:solidFill>
                  <a:srgbClr val="002060"/>
                </a:solidFill>
              </a:rPr>
            </a:br>
            <a:r>
              <a:rPr lang="en-US" b="1" dirty="0">
                <a:solidFill>
                  <a:srgbClr val="002060"/>
                </a:solidFill>
              </a:rPr>
              <a:t> </a:t>
            </a:r>
            <a:r>
              <a:rPr lang="en-US" b="1" dirty="0" smtClean="0">
                <a:solidFill>
                  <a:srgbClr val="002060"/>
                </a:solidFill>
              </a:rPr>
              <a:t>                       KHADIN </a:t>
            </a:r>
            <a:r>
              <a:rPr lang="en-US" b="1" dirty="0">
                <a:solidFill>
                  <a:srgbClr val="002060"/>
                </a:solidFill>
              </a:rPr>
              <a:t>SYSTEM</a:t>
            </a:r>
            <a:r>
              <a:rPr lang="en-US" b="1" dirty="0" smtClean="0">
                <a:solidFill>
                  <a:srgbClr val="002060"/>
                </a:solidFill>
              </a:rPr>
              <a:t/>
            </a:r>
            <a:br>
              <a:rPr lang="en-US" b="1" dirty="0" smtClean="0">
                <a:solidFill>
                  <a:srgbClr val="002060"/>
                </a:solidFill>
              </a:rPr>
            </a:br>
            <a:r>
              <a:rPr lang="en-US" b="1" dirty="0">
                <a:solidFill>
                  <a:srgbClr val="002060"/>
                </a:solidFill>
              </a:rPr>
              <a:t> </a:t>
            </a:r>
            <a:r>
              <a:rPr lang="en-US" b="1" dirty="0" smtClean="0">
                <a:solidFill>
                  <a:srgbClr val="002060"/>
                </a:solidFill>
              </a:rPr>
              <a:t>                     </a:t>
            </a:r>
            <a:r>
              <a:rPr lang="en-US" dirty="0" smtClean="0"/>
              <a:t>An ancient method of </a:t>
            </a:r>
            <a:br>
              <a:rPr lang="en-US" dirty="0" smtClean="0"/>
            </a:br>
            <a:r>
              <a:rPr lang="en-US" dirty="0"/>
              <a:t> </a:t>
            </a:r>
            <a:r>
              <a:rPr lang="en-US" dirty="0" smtClean="0"/>
              <a:t>                     watershed  management.</a:t>
            </a:r>
            <a:endParaRPr lang="en-IN" dirty="0"/>
          </a:p>
        </p:txBody>
      </p:sp>
      <p:sp>
        <p:nvSpPr>
          <p:cNvPr id="4" name="Text Placeholder 3"/>
          <p:cNvSpPr>
            <a:spLocks noGrp="1"/>
          </p:cNvSpPr>
          <p:nvPr>
            <p:ph type="body" sz="quarter" idx="13"/>
          </p:nvPr>
        </p:nvSpPr>
        <p:spPr>
          <a:xfrm>
            <a:off x="457200" y="2514600"/>
            <a:ext cx="7315200" cy="3048000"/>
          </a:xfrm>
        </p:spPr>
        <p:txBody>
          <a:bodyPr/>
          <a:lstStyle/>
          <a:p>
            <a:endParaRPr lang="en-IN" dirty="0"/>
          </a:p>
        </p:txBody>
      </p:sp>
      <p:pic>
        <p:nvPicPr>
          <p:cNvPr id="5" name="Picture 4" descr="Khadin in Rajasthan- An ancient  method of watershed management."/>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229600" cy="3733800"/>
          </a:xfrm>
          <a:prstGeom prst="rect">
            <a:avLst/>
          </a:prstGeom>
          <a:noFill/>
          <a:ln>
            <a:noFill/>
          </a:ln>
        </p:spPr>
      </p:pic>
    </p:spTree>
    <p:extLst>
      <p:ext uri="{BB962C8B-B14F-4D97-AF65-F5344CB8AC3E}">
        <p14:creationId xmlns:p14="http://schemas.microsoft.com/office/powerpoint/2010/main" val="114373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1400" y="457200"/>
            <a:ext cx="4724400" cy="5714999"/>
          </a:xfrm>
        </p:spPr>
        <p:txBody>
          <a:bodyPr>
            <a:normAutofit/>
          </a:bodyPr>
          <a:lstStyle/>
          <a:p>
            <a:r>
              <a:rPr lang="en-IN" b="1" dirty="0" smtClean="0"/>
              <a:t>TALABS </a:t>
            </a:r>
            <a:r>
              <a:rPr lang="en-IN" dirty="0" smtClean="0"/>
              <a:t>are </a:t>
            </a:r>
            <a:r>
              <a:rPr lang="en-IN" dirty="0"/>
              <a:t>other mode of watershed management system known so far</a:t>
            </a:r>
            <a:r>
              <a:rPr lang="en-IN" dirty="0" smtClean="0"/>
              <a:t>.</a:t>
            </a:r>
            <a:br>
              <a:rPr lang="en-IN" dirty="0" smtClean="0"/>
            </a:br>
            <a:r>
              <a:rPr lang="en-IN" dirty="0" smtClean="0"/>
              <a:t> </a:t>
            </a:r>
            <a:r>
              <a:rPr lang="en-IN" dirty="0"/>
              <a:t>It stores water for drinking </a:t>
            </a:r>
            <a:r>
              <a:rPr lang="en-IN" dirty="0" smtClean="0"/>
              <a:t>and household </a:t>
            </a:r>
            <a:r>
              <a:rPr lang="en-IN" sz="2700" dirty="0" smtClean="0"/>
              <a:t>consumption purposes</a:t>
            </a:r>
            <a:r>
              <a:rPr lang="en-IN" dirty="0" smtClean="0"/>
              <a:t>. </a:t>
            </a:r>
            <a:br>
              <a:rPr lang="en-IN" dirty="0" smtClean="0"/>
            </a:br>
            <a:r>
              <a:rPr lang="en-IN" dirty="0" smtClean="0"/>
              <a:t> </a:t>
            </a:r>
            <a:r>
              <a:rPr lang="en-IN" dirty="0"/>
              <a:t>Others include </a:t>
            </a:r>
            <a:r>
              <a:rPr lang="en-IN" dirty="0" smtClean="0"/>
              <a:t/>
            </a:r>
            <a:br>
              <a:rPr lang="en-IN" dirty="0" smtClean="0"/>
            </a:br>
            <a:r>
              <a:rPr lang="en-IN" b="1" dirty="0" smtClean="0">
                <a:solidFill>
                  <a:srgbClr val="0070C0"/>
                </a:solidFill>
              </a:rPr>
              <a:t>KULHS</a:t>
            </a:r>
            <a:r>
              <a:rPr lang="en-IN" dirty="0" smtClean="0"/>
              <a:t> </a:t>
            </a:r>
            <a:r>
              <a:rPr lang="en-IN" dirty="0"/>
              <a:t>in Himachal </a:t>
            </a:r>
            <a:r>
              <a:rPr lang="en-IN" dirty="0" smtClean="0"/>
              <a:t>Pradesh, </a:t>
            </a:r>
            <a:r>
              <a:rPr lang="en-IN" b="1" dirty="0" smtClean="0">
                <a:solidFill>
                  <a:srgbClr val="0070C0"/>
                </a:solidFill>
              </a:rPr>
              <a:t>AHAR</a:t>
            </a:r>
            <a:r>
              <a:rPr lang="en-IN" dirty="0" smtClean="0"/>
              <a:t> </a:t>
            </a:r>
            <a:r>
              <a:rPr lang="en-IN" dirty="0"/>
              <a:t>and  </a:t>
            </a:r>
            <a:r>
              <a:rPr lang="en-IN" b="1" dirty="0" smtClean="0">
                <a:solidFill>
                  <a:srgbClr val="0070C0"/>
                </a:solidFill>
              </a:rPr>
              <a:t>PYNES</a:t>
            </a:r>
            <a:r>
              <a:rPr lang="en-IN" dirty="0" smtClean="0"/>
              <a:t> </a:t>
            </a:r>
            <a:r>
              <a:rPr lang="en-IN" dirty="0"/>
              <a:t>in Bihar, </a:t>
            </a:r>
            <a:r>
              <a:rPr lang="en-IN" dirty="0" smtClean="0"/>
              <a:t/>
            </a:r>
            <a:br>
              <a:rPr lang="en-IN" dirty="0" smtClean="0"/>
            </a:br>
            <a:r>
              <a:rPr lang="en-IN" b="1" dirty="0" smtClean="0">
                <a:solidFill>
                  <a:srgbClr val="0070C0"/>
                </a:solidFill>
              </a:rPr>
              <a:t>ERIS</a:t>
            </a:r>
            <a:r>
              <a:rPr lang="en-IN" dirty="0" smtClean="0"/>
              <a:t> </a:t>
            </a:r>
            <a:r>
              <a:rPr lang="en-IN" dirty="0"/>
              <a:t>in Tamil Nadu, </a:t>
            </a:r>
            <a:r>
              <a:rPr lang="en-IN" dirty="0" smtClean="0"/>
              <a:t/>
            </a:r>
            <a:br>
              <a:rPr lang="en-IN" dirty="0" smtClean="0"/>
            </a:br>
            <a:r>
              <a:rPr lang="en-IN" b="1" dirty="0" smtClean="0">
                <a:solidFill>
                  <a:srgbClr val="0070C0"/>
                </a:solidFill>
              </a:rPr>
              <a:t>BUNDHIS</a:t>
            </a:r>
            <a:r>
              <a:rPr lang="en-IN" dirty="0" smtClean="0"/>
              <a:t> </a:t>
            </a:r>
            <a:r>
              <a:rPr lang="en-IN" dirty="0"/>
              <a:t>in Madhya Pradesh, </a:t>
            </a:r>
            <a:r>
              <a:rPr lang="en-IN" b="1" dirty="0" smtClean="0">
                <a:solidFill>
                  <a:srgbClr val="0070C0"/>
                </a:solidFill>
              </a:rPr>
              <a:t>SURANGAMS</a:t>
            </a:r>
            <a:r>
              <a:rPr lang="en-IN" dirty="0" smtClean="0"/>
              <a:t> </a:t>
            </a:r>
            <a:r>
              <a:rPr lang="en-IN" dirty="0"/>
              <a:t>in Kerala etc.</a:t>
            </a:r>
            <a:br>
              <a:rPr lang="en-IN" dirty="0"/>
            </a:br>
            <a:endParaRPr lang="en-IN" dirty="0"/>
          </a:p>
        </p:txBody>
      </p:sp>
      <p:pic>
        <p:nvPicPr>
          <p:cNvPr id="7" name="Content Placeholder 6" descr="C:\Users\AECS3PC\Desktop\Cl 10 chap 9\download (6).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1049470"/>
            <a:ext cx="2971800" cy="3141529"/>
          </a:xfrm>
          <a:prstGeom prst="rect">
            <a:avLst/>
          </a:prstGeom>
          <a:noFill/>
          <a:ln>
            <a:noFill/>
          </a:ln>
        </p:spPr>
      </p:pic>
      <p:pic>
        <p:nvPicPr>
          <p:cNvPr id="8" name="Content Placeholder 7" descr="C:\Users\AECS3PC\Desktop\Cl 10 chap 9\download (7).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98725" y="4495800"/>
            <a:ext cx="2136349" cy="1600200"/>
          </a:xfrm>
          <a:prstGeom prst="rect">
            <a:avLst/>
          </a:prstGeom>
          <a:noFill/>
          <a:ln>
            <a:noFill/>
          </a:ln>
        </p:spPr>
      </p:pic>
    </p:spTree>
    <p:extLst>
      <p:ext uri="{BB962C8B-B14F-4D97-AF65-F5344CB8AC3E}">
        <p14:creationId xmlns:p14="http://schemas.microsoft.com/office/powerpoint/2010/main" val="105125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3429000"/>
            <a:ext cx="7467600" cy="3048000"/>
          </a:xfrm>
        </p:spPr>
        <p:txBody>
          <a:bodyPr>
            <a:noAutofit/>
          </a:bodyPr>
          <a:lstStyle/>
          <a:p>
            <a:pPr lvl="0"/>
            <a:r>
              <a:rPr lang="en-IN" sz="2400" dirty="0" smtClean="0"/>
              <a:t>They </a:t>
            </a:r>
            <a:r>
              <a:rPr lang="en-IN" sz="2400" dirty="0"/>
              <a:t>are the non-renewable natural resources.</a:t>
            </a:r>
          </a:p>
          <a:p>
            <a:pPr lvl="0"/>
            <a:r>
              <a:rPr lang="en-IN" sz="2400" dirty="0"/>
              <a:t>Coal is formed by the remains of the trees buried inside the earth.</a:t>
            </a:r>
          </a:p>
          <a:p>
            <a:pPr lvl="0"/>
            <a:r>
              <a:rPr lang="en-IN" sz="2400" dirty="0"/>
              <a:t>Petroleum is formed by the bacterial decomposition of dead plants and dead animals. High pressure and temperature are needed for the formation of petroleum.</a:t>
            </a:r>
          </a:p>
          <a:p>
            <a:endParaRPr lang="en-IN" sz="2000" dirty="0"/>
          </a:p>
        </p:txBody>
      </p:sp>
      <p:sp>
        <p:nvSpPr>
          <p:cNvPr id="4" name="Title 3"/>
          <p:cNvSpPr>
            <a:spLocks noGrp="1"/>
          </p:cNvSpPr>
          <p:nvPr>
            <p:ph type="title"/>
          </p:nvPr>
        </p:nvSpPr>
        <p:spPr>
          <a:xfrm>
            <a:off x="4876800" y="609600"/>
            <a:ext cx="2819400" cy="2819400"/>
          </a:xfrm>
        </p:spPr>
        <p:txBody>
          <a:bodyPr>
            <a:normAutofit/>
          </a:bodyPr>
          <a:lstStyle/>
          <a:p>
            <a:pPr algn="l"/>
            <a:r>
              <a:rPr lang="en-IN" sz="4000" b="1" dirty="0">
                <a:solidFill>
                  <a:srgbClr val="FF0000"/>
                </a:solidFill>
              </a:rPr>
              <a:t>Coal and </a:t>
            </a:r>
            <a:r>
              <a:rPr lang="en-IN" sz="4000" b="1" dirty="0" smtClean="0">
                <a:solidFill>
                  <a:srgbClr val="FF0000"/>
                </a:solidFill>
              </a:rPr>
              <a:t>petroleum</a:t>
            </a:r>
            <a:r>
              <a:rPr lang="en-IN" dirty="0" smtClean="0">
                <a:solidFill>
                  <a:srgbClr val="FF0000"/>
                </a:solidFill>
              </a:rPr>
              <a:t/>
            </a:r>
            <a:br>
              <a:rPr lang="en-IN" dirty="0" smtClean="0">
                <a:solidFill>
                  <a:srgbClr val="FF0000"/>
                </a:solidFill>
              </a:rPr>
            </a:br>
            <a:r>
              <a:rPr lang="en-IN" dirty="0">
                <a:solidFill>
                  <a:srgbClr val="FF0000"/>
                </a:solidFill>
              </a:rPr>
              <a:t/>
            </a:r>
            <a:br>
              <a:rPr lang="en-IN" dirty="0">
                <a:solidFill>
                  <a:srgbClr val="FF0000"/>
                </a:solidFill>
              </a:rPr>
            </a:br>
            <a:endParaRPr lang="en-IN" dirty="0">
              <a:solidFill>
                <a:srgbClr val="FF0000"/>
              </a:solidFill>
            </a:endParaRPr>
          </a:p>
        </p:txBody>
      </p:sp>
      <p:pic>
        <p:nvPicPr>
          <p:cNvPr id="9" name="Content Placeholder 8" descr="C:\Users\AECS3PC\Desktop\Cl 10 chap 9\images (7).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38212" y="919162"/>
            <a:ext cx="3557587" cy="2433638"/>
          </a:xfrm>
          <a:prstGeom prst="rect">
            <a:avLst/>
          </a:prstGeom>
          <a:noFill/>
          <a:ln>
            <a:noFill/>
          </a:ln>
        </p:spPr>
      </p:pic>
    </p:spTree>
    <p:extLst>
      <p:ext uri="{BB962C8B-B14F-4D97-AF65-F5344CB8AC3E}">
        <p14:creationId xmlns:p14="http://schemas.microsoft.com/office/powerpoint/2010/main" val="424884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86200" y="990601"/>
            <a:ext cx="4648200" cy="4114800"/>
          </a:xfrm>
        </p:spPr>
        <p:txBody>
          <a:bodyPr>
            <a:normAutofit fontScale="90000"/>
          </a:bodyPr>
          <a:lstStyle/>
          <a:p>
            <a:pPr lvl="0" algn="l"/>
            <a:r>
              <a:rPr lang="en-IN" sz="3600" dirty="0" smtClean="0"/>
              <a:t/>
            </a:r>
            <a:br>
              <a:rPr lang="en-IN" sz="3600" dirty="0" smtClean="0"/>
            </a:br>
            <a:r>
              <a:rPr lang="en-IN" sz="3600" dirty="0" smtClean="0"/>
              <a:t>Both </a:t>
            </a:r>
            <a:r>
              <a:rPr lang="en-IN" sz="3600" dirty="0"/>
              <a:t>coal and petroleum are fossil fuels</a:t>
            </a:r>
            <a:r>
              <a:rPr lang="en-IN" sz="3600" dirty="0" smtClean="0"/>
              <a:t>.</a:t>
            </a:r>
            <a:br>
              <a:rPr lang="en-IN" sz="3600" dirty="0" smtClean="0"/>
            </a:br>
            <a:r>
              <a:rPr lang="en-IN" sz="3600" dirty="0" smtClean="0"/>
              <a:t/>
            </a:r>
            <a:br>
              <a:rPr lang="en-IN" sz="3600" dirty="0" smtClean="0"/>
            </a:br>
            <a:r>
              <a:rPr lang="en-IN" sz="3600" dirty="0"/>
              <a:t/>
            </a:r>
            <a:br>
              <a:rPr lang="en-IN" sz="3600" dirty="0"/>
            </a:br>
            <a:r>
              <a:rPr lang="en-IN" sz="3600" dirty="0"/>
              <a:t>They are getting used up at higher rate, so there are more chances that they get exhausted soon.</a:t>
            </a:r>
            <a:br>
              <a:rPr lang="en-IN" sz="3600" dirty="0"/>
            </a:br>
            <a:endParaRPr lang="en-IN" sz="3100" dirty="0"/>
          </a:p>
        </p:txBody>
      </p:sp>
      <p:pic>
        <p:nvPicPr>
          <p:cNvPr id="5" name="Content Placeholder 4" descr="C:\Users\AECS3PC\Desktop\Cl 10 chap 9\images (8).jpg"/>
          <p:cNvPicPr>
            <a:picLocks noGrp="1"/>
          </p:cNvPicPr>
          <p:nvPr>
            <p:ph sz="half" idx="2"/>
          </p:nvPr>
        </p:nvPicPr>
        <p:blipFill rotWithShape="1">
          <a:blip r:embed="rId2">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l="9312" t="22434" r="10200" b="5319"/>
          <a:stretch/>
        </p:blipFill>
        <p:spPr bwMode="auto">
          <a:xfrm>
            <a:off x="457200" y="685800"/>
            <a:ext cx="2971800" cy="2438400"/>
          </a:xfrm>
          <a:prstGeom prst="rect">
            <a:avLst/>
          </a:prstGeom>
          <a:noFill/>
          <a:ln>
            <a:noFill/>
          </a:ln>
          <a:extLst>
            <a:ext uri="{53640926-AAD7-44D8-BBD7-CCE9431645EC}">
              <a14:shadowObscured xmlns:a14="http://schemas.microsoft.com/office/drawing/2010/main"/>
            </a:ext>
          </a:extLst>
        </p:spPr>
      </p:pic>
      <p:pic>
        <p:nvPicPr>
          <p:cNvPr id="6" name="Content Placeholder 5" descr="C:\Users\AECS3PC\Desktop\Cl 10 chap 9\images (9).jpg"/>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61974" y="3505200"/>
            <a:ext cx="3095625" cy="2438399"/>
          </a:xfrm>
          <a:prstGeom prst="rect">
            <a:avLst/>
          </a:prstGeom>
          <a:noFill/>
          <a:ln>
            <a:noFill/>
          </a:ln>
        </p:spPr>
      </p:pic>
    </p:spTree>
    <p:extLst>
      <p:ext uri="{BB962C8B-B14F-4D97-AF65-F5344CB8AC3E}">
        <p14:creationId xmlns:p14="http://schemas.microsoft.com/office/powerpoint/2010/main" val="3227254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4800600"/>
            <a:ext cx="2743200" cy="228600"/>
          </a:xfrm>
        </p:spPr>
        <p:txBody>
          <a:bodyPr>
            <a:normAutofit fontScale="55000" lnSpcReduction="20000"/>
          </a:bodyPr>
          <a:lstStyle/>
          <a:p>
            <a:endParaRPr lang="en-IN" dirty="0"/>
          </a:p>
        </p:txBody>
      </p:sp>
      <p:sp>
        <p:nvSpPr>
          <p:cNvPr id="3" name="Content Placeholder 2"/>
          <p:cNvSpPr>
            <a:spLocks noGrp="1"/>
          </p:cNvSpPr>
          <p:nvPr>
            <p:ph sz="half" idx="2"/>
          </p:nvPr>
        </p:nvSpPr>
        <p:spPr>
          <a:xfrm>
            <a:off x="457200" y="914400"/>
            <a:ext cx="3352800" cy="4724400"/>
          </a:xfrm>
        </p:spPr>
        <p:txBody>
          <a:bodyPr>
            <a:normAutofit fontScale="55000" lnSpcReduction="20000"/>
          </a:bodyPr>
          <a:lstStyle/>
          <a:p>
            <a:endParaRPr lang="en-IN" sz="2000" b="1" i="1" dirty="0" smtClean="0"/>
          </a:p>
          <a:p>
            <a:endParaRPr lang="en-IN" sz="2000" b="1" i="1" dirty="0"/>
          </a:p>
          <a:p>
            <a:r>
              <a:rPr lang="en-IN" sz="5100" b="1" i="1" dirty="0" smtClean="0"/>
              <a:t>They </a:t>
            </a:r>
            <a:r>
              <a:rPr lang="en-IN" sz="5100" b="1" i="1" dirty="0"/>
              <a:t>both form fossil fuels and as we know that they require much time to get replenished, so their judicious use is recommended in order to save them for future generations</a:t>
            </a:r>
            <a:r>
              <a:rPr lang="en-IN" sz="5100" b="1" i="1" dirty="0" smtClean="0"/>
              <a:t>.</a:t>
            </a:r>
          </a:p>
          <a:p>
            <a:endParaRPr lang="en-US" sz="5100" b="1" i="1" dirty="0"/>
          </a:p>
          <a:p>
            <a:endParaRPr lang="en-IN" b="1" dirty="0"/>
          </a:p>
        </p:txBody>
      </p:sp>
      <p:sp>
        <p:nvSpPr>
          <p:cNvPr id="4" name="Title 3"/>
          <p:cNvSpPr>
            <a:spLocks noGrp="1"/>
          </p:cNvSpPr>
          <p:nvPr>
            <p:ph type="title"/>
          </p:nvPr>
        </p:nvSpPr>
        <p:spPr>
          <a:xfrm>
            <a:off x="3810000" y="457200"/>
            <a:ext cx="3886200" cy="5714999"/>
          </a:xfrm>
        </p:spPr>
        <p:txBody>
          <a:bodyPr/>
          <a:lstStyle/>
          <a:p>
            <a:pPr lvl="0" algn="l"/>
            <a:r>
              <a:rPr lang="en-IN" b="1" i="1" dirty="0" smtClean="0"/>
              <a:t/>
            </a:r>
            <a:br>
              <a:rPr lang="en-IN" b="1" i="1" dirty="0" smtClean="0"/>
            </a:br>
            <a:r>
              <a:rPr lang="en-IN" b="1" i="1" dirty="0"/>
              <a:t/>
            </a:r>
            <a:br>
              <a:rPr lang="en-IN" b="1" i="1" dirty="0"/>
            </a:br>
            <a:r>
              <a:rPr lang="en-IN" b="1" i="1" dirty="0" smtClean="0"/>
              <a:t/>
            </a:r>
            <a:br>
              <a:rPr lang="en-IN" b="1" i="1" dirty="0" smtClean="0"/>
            </a:br>
            <a:r>
              <a:rPr lang="en-IN" b="1" i="1" dirty="0" smtClean="0"/>
              <a:t/>
            </a:r>
            <a:br>
              <a:rPr lang="en-IN" b="1" i="1" dirty="0" smtClean="0"/>
            </a:br>
            <a:r>
              <a:rPr lang="en-IN" b="1" i="1" dirty="0"/>
              <a:t/>
            </a:r>
            <a:br>
              <a:rPr lang="en-IN" b="1" i="1" dirty="0"/>
            </a:br>
            <a:r>
              <a:rPr lang="en-IN" b="1" i="1" dirty="0" smtClean="0"/>
              <a:t>Both </a:t>
            </a:r>
            <a:r>
              <a:rPr lang="en-IN" b="1" i="1" dirty="0"/>
              <a:t>coal and petroleum are fossil fuels.</a:t>
            </a:r>
            <a:br>
              <a:rPr lang="en-IN" b="1" i="1" dirty="0"/>
            </a:br>
            <a:r>
              <a:rPr lang="en-IN" b="1" i="1" dirty="0"/>
              <a:t>They are getting used up at higher rate, so there are more chances that they get exhausted soon.</a:t>
            </a:r>
            <a:br>
              <a:rPr lang="en-IN" b="1" i="1" dirty="0"/>
            </a:br>
            <a:endParaRPr lang="en-IN" b="1" i="1" dirty="0"/>
          </a:p>
        </p:txBody>
      </p:sp>
      <p:pic>
        <p:nvPicPr>
          <p:cNvPr id="5" name="Picture 4" descr="C:\Users\AECS3PC\Desktop\Cl 10 chap 9\images (10).jpg"/>
          <p:cNvPicPr/>
          <p:nvPr/>
        </p:nvPicPr>
        <p:blipFill>
          <a:blip r:embed="rId2">
            <a:extLst>
              <a:ext uri="{28A0092B-C50C-407E-A947-70E740481C1C}">
                <a14:useLocalDpi xmlns:a14="http://schemas.microsoft.com/office/drawing/2010/main" val="0"/>
              </a:ext>
            </a:extLst>
          </a:blip>
          <a:srcRect/>
          <a:stretch>
            <a:fillRect/>
          </a:stretch>
        </p:blipFill>
        <p:spPr bwMode="auto">
          <a:xfrm>
            <a:off x="3962400" y="609600"/>
            <a:ext cx="3810000" cy="2057400"/>
          </a:xfrm>
          <a:prstGeom prst="rect">
            <a:avLst/>
          </a:prstGeom>
          <a:noFill/>
          <a:ln>
            <a:noFill/>
          </a:ln>
        </p:spPr>
      </p:pic>
    </p:spTree>
    <p:extLst>
      <p:ext uri="{BB962C8B-B14F-4D97-AF65-F5344CB8AC3E}">
        <p14:creationId xmlns:p14="http://schemas.microsoft.com/office/powerpoint/2010/main" val="2483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33400" y="762000"/>
            <a:ext cx="6781800" cy="3048000"/>
          </a:xfrm>
        </p:spPr>
        <p:txBody>
          <a:bodyPr>
            <a:normAutofit/>
          </a:bodyPr>
          <a:lstStyle/>
          <a:p>
            <a:pPr marL="45720" indent="0">
              <a:buNone/>
            </a:pPr>
            <a:r>
              <a:rPr lang="en-IN" sz="2400" i="1" u="sng" dirty="0" smtClean="0">
                <a:solidFill>
                  <a:srgbClr val="7030A0"/>
                </a:solidFill>
              </a:rPr>
              <a:t>Disadvantages </a:t>
            </a:r>
            <a:r>
              <a:rPr lang="en-IN" sz="2400" i="1" u="sng" dirty="0">
                <a:solidFill>
                  <a:srgbClr val="7030A0"/>
                </a:solidFill>
              </a:rPr>
              <a:t>of Fossil Fuels</a:t>
            </a:r>
            <a:r>
              <a:rPr lang="en-IN" sz="2400" i="1" dirty="0">
                <a:solidFill>
                  <a:srgbClr val="7030A0"/>
                </a:solidFill>
              </a:rPr>
              <a:t> </a:t>
            </a:r>
            <a:r>
              <a:rPr lang="en-IN" sz="2400" i="1" dirty="0" smtClean="0"/>
              <a:t>-</a:t>
            </a:r>
          </a:p>
          <a:p>
            <a:pPr marL="45720" indent="0">
              <a:buNone/>
            </a:pPr>
            <a:r>
              <a:rPr lang="en-IN" sz="2400" i="1" dirty="0"/>
              <a:t> Burning of fossil fuels release large amount of carbon-dioxide, sulphur dioxide and other harmful gases. This causes air pollutions and the harmful effects of air pollution. This also raises the earth temperature and thus leads to global warming.</a:t>
            </a:r>
          </a:p>
          <a:p>
            <a:endParaRPr lang="en-IN" dirty="0"/>
          </a:p>
        </p:txBody>
      </p:sp>
      <p:sp>
        <p:nvSpPr>
          <p:cNvPr id="4" name="Title 3"/>
          <p:cNvSpPr>
            <a:spLocks noGrp="1"/>
          </p:cNvSpPr>
          <p:nvPr>
            <p:ph type="title"/>
          </p:nvPr>
        </p:nvSpPr>
        <p:spPr>
          <a:xfrm>
            <a:off x="5486400" y="533400"/>
            <a:ext cx="1905000" cy="5638799"/>
          </a:xfrm>
        </p:spPr>
        <p:txBody>
          <a:bodyPr/>
          <a:lstStyle/>
          <a:p>
            <a:r>
              <a:rPr lang="en-US" dirty="0" smtClean="0"/>
              <a:t/>
            </a:r>
            <a:br>
              <a:rPr lang="en-US" dirty="0" smtClean="0"/>
            </a:br>
            <a:r>
              <a:rPr lang="en-IN" dirty="0"/>
              <a:t/>
            </a:r>
            <a:br>
              <a:rPr lang="en-IN" dirty="0"/>
            </a:br>
            <a:r>
              <a:rPr lang="en-IN" dirty="0" smtClean="0"/>
              <a:t/>
            </a:r>
            <a:br>
              <a:rPr lang="en-IN" dirty="0" smtClean="0"/>
            </a:br>
            <a:endParaRPr lang="en-IN" dirty="0"/>
          </a:p>
        </p:txBody>
      </p:sp>
      <p:pic>
        <p:nvPicPr>
          <p:cNvPr id="5" name="Content Placeholder 4" descr="C:\Users\AECS3PC\Desktop\Cl 10 chap 9\download (9).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0" y="3581400"/>
            <a:ext cx="2895600" cy="2209800"/>
          </a:xfrm>
          <a:prstGeom prst="rect">
            <a:avLst/>
          </a:prstGeom>
          <a:noFill/>
          <a:ln>
            <a:noFill/>
          </a:ln>
        </p:spPr>
      </p:pic>
      <p:pic>
        <p:nvPicPr>
          <p:cNvPr id="6" name="Picture 5" descr="C:\Users\AECS3PC\Desktop\Cl 10 chap 9\download (8).jpg"/>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10000"/>
            <a:ext cx="3048000" cy="2057400"/>
          </a:xfrm>
          <a:prstGeom prst="rect">
            <a:avLst/>
          </a:prstGeom>
          <a:noFill/>
          <a:ln>
            <a:noFill/>
          </a:ln>
        </p:spPr>
      </p:pic>
    </p:spTree>
    <p:extLst>
      <p:ext uri="{BB962C8B-B14F-4D97-AF65-F5344CB8AC3E}">
        <p14:creationId xmlns:p14="http://schemas.microsoft.com/office/powerpoint/2010/main" val="199544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609600"/>
            <a:ext cx="6324600" cy="5486399"/>
          </a:xfrm>
        </p:spPr>
        <p:txBody>
          <a:bodyPr>
            <a:normAutofit/>
          </a:bodyPr>
          <a:lstStyle/>
          <a:p>
            <a:r>
              <a:rPr lang="en-IN" b="1" dirty="0"/>
              <a:t>Steps to minimize </a:t>
            </a:r>
            <a:r>
              <a:rPr lang="en-IN" b="1" dirty="0" smtClean="0"/>
              <a:t/>
            </a:r>
            <a:br>
              <a:rPr lang="en-IN" b="1" dirty="0" smtClean="0"/>
            </a:br>
            <a:r>
              <a:rPr lang="en-IN" b="1" dirty="0" smtClean="0"/>
              <a:t>the </a:t>
            </a:r>
            <a:r>
              <a:rPr lang="en-IN" b="1" dirty="0"/>
              <a:t>pollution from Fossil Fuels</a:t>
            </a:r>
            <a:r>
              <a:rPr lang="en-IN" dirty="0"/>
              <a:t/>
            </a:r>
            <a:br>
              <a:rPr lang="en-IN" dirty="0"/>
            </a:br>
            <a:r>
              <a:rPr lang="en-IN" dirty="0" smtClean="0"/>
              <a:t>                         </a:t>
            </a:r>
            <a:r>
              <a:rPr lang="en-IN" b="1" i="1" dirty="0" smtClean="0"/>
              <a:t>Reduce </a:t>
            </a:r>
            <a:r>
              <a:rPr lang="en-IN" b="1" i="1" dirty="0"/>
              <a:t>the use </a:t>
            </a:r>
            <a:r>
              <a:rPr lang="en-IN" b="1" i="1" dirty="0" smtClean="0"/>
              <a:t/>
            </a:r>
            <a:br>
              <a:rPr lang="en-IN" b="1" i="1" dirty="0" smtClean="0"/>
            </a:br>
            <a:r>
              <a:rPr lang="en-IN" b="1" i="1" dirty="0" smtClean="0"/>
              <a:t>and </a:t>
            </a:r>
            <a:r>
              <a:rPr lang="en-IN" b="1" i="1" dirty="0"/>
              <a:t>burning of fossil fuels</a:t>
            </a:r>
            <a:r>
              <a:rPr lang="en-IN" b="1" i="1" dirty="0" smtClean="0"/>
              <a:t>.</a:t>
            </a:r>
            <a:br>
              <a:rPr lang="en-IN" b="1" i="1" dirty="0" smtClean="0"/>
            </a:br>
            <a:r>
              <a:rPr lang="en-IN" b="1" i="1" dirty="0"/>
              <a:t/>
            </a:r>
            <a:br>
              <a:rPr lang="en-IN" b="1" i="1" dirty="0"/>
            </a:br>
            <a:r>
              <a:rPr lang="en-IN" b="1" i="1" dirty="0" smtClean="0"/>
              <a:t/>
            </a:r>
            <a:br>
              <a:rPr lang="en-IN" b="1" i="1" dirty="0" smtClean="0"/>
            </a:br>
            <a:r>
              <a:rPr lang="en-IN" b="1" i="1" dirty="0"/>
              <a:t/>
            </a:r>
            <a:br>
              <a:rPr lang="en-IN" b="1" i="1" dirty="0"/>
            </a:br>
            <a:r>
              <a:rPr lang="en-IN" b="1" i="1" dirty="0" smtClean="0"/>
              <a:t>          </a:t>
            </a:r>
            <a:br>
              <a:rPr lang="en-IN" b="1" i="1" dirty="0" smtClean="0"/>
            </a:br>
            <a:r>
              <a:rPr lang="en-IN" b="1" i="1" dirty="0"/>
              <a:t> </a:t>
            </a:r>
            <a:r>
              <a:rPr lang="en-IN" b="1" i="1" dirty="0" smtClean="0"/>
              <a:t>    Use </a:t>
            </a:r>
            <a:r>
              <a:rPr lang="en-IN" b="1" i="1" dirty="0"/>
              <a:t>of CNG in </a:t>
            </a:r>
            <a:r>
              <a:rPr lang="en-IN" b="1" i="1" dirty="0" smtClean="0"/>
              <a:t>transport</a:t>
            </a:r>
            <a:br>
              <a:rPr lang="en-IN" b="1" i="1" dirty="0" smtClean="0"/>
            </a:br>
            <a:r>
              <a:rPr lang="en-IN" b="1" i="1" dirty="0" smtClean="0"/>
              <a:t> </a:t>
            </a:r>
            <a:r>
              <a:rPr lang="en-IN" b="1" i="1" dirty="0"/>
              <a:t>vehicles to reduce pollution.</a:t>
            </a:r>
            <a:br>
              <a:rPr lang="en-IN" b="1" i="1" dirty="0"/>
            </a:br>
            <a:r>
              <a:rPr lang="en-IN" b="1" i="1" dirty="0" smtClean="0"/>
              <a:t>.</a:t>
            </a:r>
            <a:r>
              <a:rPr lang="en-IN" b="1" i="1" dirty="0"/>
              <a:t/>
            </a:r>
            <a:br>
              <a:rPr lang="en-IN" b="1" i="1" dirty="0"/>
            </a:br>
            <a:endParaRPr lang="en-IN" b="1" i="1" dirty="0"/>
          </a:p>
        </p:txBody>
      </p:sp>
      <p:pic>
        <p:nvPicPr>
          <p:cNvPr id="5" name="Content Placeholder 4" descr="C:\Users\AECS3PC\Desktop\Cl 10 chap 9\download (12).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9612" y="866775"/>
            <a:ext cx="2566988" cy="2181225"/>
          </a:xfrm>
          <a:prstGeom prst="rect">
            <a:avLst/>
          </a:prstGeom>
          <a:noFill/>
          <a:ln>
            <a:noFill/>
          </a:ln>
        </p:spPr>
      </p:pic>
      <p:pic>
        <p:nvPicPr>
          <p:cNvPr id="6" name="Content Placeholder 5" descr="C:\Users\AECS3PC\Desktop\Cl 10 chap 9\download (13).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2971800" cy="2505075"/>
          </a:xfrm>
          <a:prstGeom prst="rect">
            <a:avLst/>
          </a:prstGeom>
          <a:noFill/>
          <a:ln>
            <a:noFill/>
          </a:ln>
        </p:spPr>
      </p:pic>
    </p:spTree>
    <p:extLst>
      <p:ext uri="{BB962C8B-B14F-4D97-AF65-F5344CB8AC3E}">
        <p14:creationId xmlns:p14="http://schemas.microsoft.com/office/powerpoint/2010/main" val="35659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2362200"/>
          </a:xfrm>
        </p:spPr>
        <p:txBody>
          <a:bodyPr/>
          <a:lstStyle/>
          <a:p>
            <a:endParaRPr lang="en-IN" dirty="0"/>
          </a:p>
        </p:txBody>
      </p:sp>
      <p:sp>
        <p:nvSpPr>
          <p:cNvPr id="2" name="Title 1"/>
          <p:cNvSpPr>
            <a:spLocks noGrp="1"/>
          </p:cNvSpPr>
          <p:nvPr>
            <p:ph type="title"/>
          </p:nvPr>
        </p:nvSpPr>
        <p:spPr>
          <a:xfrm>
            <a:off x="1600200" y="838200"/>
            <a:ext cx="5867400" cy="1219200"/>
          </a:xfrm>
        </p:spPr>
        <p:txBody>
          <a:bodyPr>
            <a:normAutofit/>
          </a:bodyPr>
          <a:lstStyle/>
          <a:p>
            <a:pPr algn="l"/>
            <a:r>
              <a:rPr lang="en-IN" sz="3600" dirty="0" smtClean="0"/>
              <a:t>WILDLIFE CONSERVATION</a:t>
            </a:r>
            <a:r>
              <a:rPr lang="en-IN" sz="3600" dirty="0"/>
              <a:t/>
            </a:r>
            <a:br>
              <a:rPr lang="en-IN" sz="3600" dirty="0"/>
            </a:br>
            <a:endParaRPr lang="en-IN" sz="3600" dirty="0"/>
          </a:p>
        </p:txBody>
      </p:sp>
      <p:pic>
        <p:nvPicPr>
          <p:cNvPr id="4" name="Picture 3" descr="https://www.successcds.net/images/science/wildlife-conservation.jpg"/>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6781800" cy="4191000"/>
          </a:xfrm>
          <a:prstGeom prst="rect">
            <a:avLst/>
          </a:prstGeom>
          <a:noFill/>
          <a:ln>
            <a:noFill/>
          </a:ln>
        </p:spPr>
      </p:pic>
    </p:spTree>
    <p:extLst>
      <p:ext uri="{BB962C8B-B14F-4D97-AF65-F5344CB8AC3E}">
        <p14:creationId xmlns:p14="http://schemas.microsoft.com/office/powerpoint/2010/main" val="205829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7200" y="990601"/>
            <a:ext cx="3733800" cy="3733800"/>
          </a:xfrm>
        </p:spPr>
        <p:txBody>
          <a:bodyPr>
            <a:normAutofit fontScale="90000"/>
          </a:bodyPr>
          <a:lstStyle/>
          <a:p>
            <a:r>
              <a:rPr lang="en-IN" sz="4000" b="1" i="1" dirty="0"/>
              <a:t>Alternative sources of energy such as       </a:t>
            </a:r>
            <a:br>
              <a:rPr lang="en-IN" sz="4000" b="1" i="1" dirty="0"/>
            </a:br>
            <a:r>
              <a:rPr lang="en-IN" sz="4000" b="1" i="1" dirty="0"/>
              <a:t>    Hydroelectricity, nuclear, solar, wind </a:t>
            </a:r>
            <a:r>
              <a:rPr lang="en-IN" sz="4000" b="1" i="1" dirty="0" smtClean="0"/>
              <a:t>power</a:t>
            </a:r>
            <a:br>
              <a:rPr lang="en-IN" sz="4000" b="1" i="1" dirty="0" smtClean="0"/>
            </a:br>
            <a:r>
              <a:rPr lang="en-IN" sz="4000" b="1" i="1" dirty="0" smtClean="0"/>
              <a:t> </a:t>
            </a:r>
            <a:r>
              <a:rPr lang="en-IN" sz="4000" b="1" i="1" dirty="0"/>
              <a:t>and biogas </a:t>
            </a:r>
            <a:r>
              <a:rPr lang="en-IN" sz="4000" b="1" i="1" dirty="0" smtClean="0"/>
              <a:t>should be used</a:t>
            </a:r>
            <a:r>
              <a:rPr lang="en-IN" dirty="0" smtClean="0"/>
              <a:t>.</a:t>
            </a:r>
            <a:endParaRPr lang="en-IN" dirty="0"/>
          </a:p>
        </p:txBody>
      </p:sp>
      <p:pic>
        <p:nvPicPr>
          <p:cNvPr id="5" name="Content Placeholder 4" descr="C:\Users\AECS3PC\Desktop\Cl 10 chap 9\download (15).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09624" y="3819525"/>
            <a:ext cx="3152775" cy="1885950"/>
          </a:xfrm>
          <a:prstGeom prst="rect">
            <a:avLst/>
          </a:prstGeom>
          <a:noFill/>
          <a:ln>
            <a:noFill/>
          </a:ln>
        </p:spPr>
      </p:pic>
      <p:pic>
        <p:nvPicPr>
          <p:cNvPr id="6" name="Content Placeholder 5" descr="C:\Users\AECS3PC\Desktop\Cl 10 chap 9\download (14).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5312" y="990600"/>
            <a:ext cx="3290888" cy="2133600"/>
          </a:xfrm>
          <a:prstGeom prst="rect">
            <a:avLst/>
          </a:prstGeom>
          <a:noFill/>
          <a:ln>
            <a:noFill/>
          </a:ln>
        </p:spPr>
      </p:pic>
    </p:spTree>
    <p:extLst>
      <p:ext uri="{BB962C8B-B14F-4D97-AF65-F5344CB8AC3E}">
        <p14:creationId xmlns:p14="http://schemas.microsoft.com/office/powerpoint/2010/main" val="162478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
            </a:r>
            <a:br>
              <a:rPr lang="en-US" dirty="0" smtClean="0"/>
            </a:br>
            <a:r>
              <a:rPr lang="en-US" dirty="0" smtClean="0"/>
              <a:t>LET US BE THE CHANGE TO BRING A CHANGE</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Thank you</a:t>
            </a:r>
            <a:br>
              <a:rPr lang="en-US" dirty="0" smtClean="0"/>
            </a:br>
            <a:r>
              <a:rPr lang="en-US" dirty="0" smtClean="0"/>
              <a:t>M. </a:t>
            </a:r>
            <a:r>
              <a:rPr lang="en-US" dirty="0" err="1" smtClean="0"/>
              <a:t>Varalakshmi</a:t>
            </a:r>
            <a:r>
              <a:rPr lang="en-US" dirty="0" smtClean="0"/>
              <a:t/>
            </a:r>
            <a:br>
              <a:rPr lang="en-US" dirty="0" smtClean="0"/>
            </a:br>
            <a:r>
              <a:rPr lang="en-US" dirty="0" smtClean="0"/>
              <a:t>TGT </a:t>
            </a:r>
            <a:br>
              <a:rPr lang="en-US" dirty="0" smtClean="0"/>
            </a:br>
            <a:r>
              <a:rPr lang="en-US" dirty="0" smtClean="0"/>
              <a:t>AECS , </a:t>
            </a:r>
            <a:r>
              <a:rPr lang="en-US" dirty="0" err="1" smtClean="0"/>
              <a:t>Anupuram</a:t>
            </a:r>
            <a:r>
              <a:rPr lang="en-US" dirty="0" smtClean="0"/>
              <a:t>.</a:t>
            </a:r>
            <a:br>
              <a:rPr lang="en-US" dirty="0" smtClean="0"/>
            </a:br>
            <a:endParaRPr lang="en-IN" dirty="0"/>
          </a:p>
        </p:txBody>
      </p:sp>
      <p:pic>
        <p:nvPicPr>
          <p:cNvPr id="7" name="Content Placeholder 6" descr="C:\Users\AECS3PC\Desktop\Cl 10 chap 9\download (1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2628900" cy="1733550"/>
          </a:xfrm>
          <a:prstGeom prst="rect">
            <a:avLst/>
          </a:prstGeom>
          <a:noFill/>
          <a:ln>
            <a:noFill/>
          </a:ln>
        </p:spPr>
      </p:pic>
      <p:pic>
        <p:nvPicPr>
          <p:cNvPr id="8" name="Picture 7" descr="C:\Users\AECS3PC\Desktop\Cl 10 chap 9\images (12).jpg"/>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14600"/>
            <a:ext cx="2133600" cy="1981200"/>
          </a:xfrm>
          <a:prstGeom prst="rect">
            <a:avLst/>
          </a:prstGeom>
          <a:noFill/>
          <a:ln>
            <a:noFill/>
          </a:ln>
        </p:spPr>
      </p:pic>
      <p:pic>
        <p:nvPicPr>
          <p:cNvPr id="1028" name="Picture 4" descr="C:\Users\AECS3PC\Desktop\Cl 10 chap 9\images (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48200"/>
            <a:ext cx="42672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ECS3PC\Desktop\Cl 10 chap 9\images (15).jp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057400"/>
            <a:ext cx="4648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6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181600" y="914401"/>
            <a:ext cx="2514600" cy="457199"/>
          </a:xfrm>
        </p:spPr>
        <p:txBody>
          <a:bodyPr>
            <a:normAutofit fontScale="90000"/>
          </a:bodyPr>
          <a:lstStyle/>
          <a:p>
            <a:pPr algn="l"/>
            <a:r>
              <a:rPr lang="en-US" dirty="0" smtClean="0">
                <a:solidFill>
                  <a:schemeClr val="tx1"/>
                </a:solidFill>
              </a:rPr>
              <a:t>                  </a:t>
            </a:r>
            <a:r>
              <a:rPr lang="en-US" b="1" dirty="0" smtClean="0">
                <a:solidFill>
                  <a:schemeClr val="tx1"/>
                </a:solidFill>
              </a:rPr>
              <a:t>ASK YOURSELF</a:t>
            </a:r>
            <a:endParaRPr lang="en-IN" b="1" dirty="0">
              <a:solidFill>
                <a:schemeClr val="tx1"/>
              </a:solidFill>
            </a:endParaRPr>
          </a:p>
        </p:txBody>
      </p:sp>
      <p:pic>
        <p:nvPicPr>
          <p:cNvPr id="10" name="Wildlif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217709"/>
            <a:ext cx="5410200" cy="3811491"/>
          </a:xfrm>
        </p:spPr>
      </p:pic>
      <p:sp>
        <p:nvSpPr>
          <p:cNvPr id="9" name="Text Placeholder 8"/>
          <p:cNvSpPr>
            <a:spLocks noGrp="1"/>
          </p:cNvSpPr>
          <p:nvPr>
            <p:ph type="body" sz="half" idx="2"/>
          </p:nvPr>
        </p:nvSpPr>
        <p:spPr>
          <a:xfrm>
            <a:off x="5562600" y="1600200"/>
            <a:ext cx="1981200" cy="3200400"/>
          </a:xfrm>
        </p:spPr>
        <p:txBody>
          <a:bodyPr>
            <a:noAutofit/>
          </a:bodyPr>
          <a:lstStyle/>
          <a:p>
            <a:r>
              <a:rPr lang="en-US" sz="3200" dirty="0" smtClean="0">
                <a:solidFill>
                  <a:srgbClr val="FF0000"/>
                </a:solidFill>
              </a:rPr>
              <a:t>Don’t all beings on     earth have the right to live like ME?</a:t>
            </a:r>
            <a:endParaRPr lang="en-IN" sz="3200" dirty="0">
              <a:solidFill>
                <a:srgbClr val="FF0000"/>
              </a:solidFill>
            </a:endParaRPr>
          </a:p>
        </p:txBody>
      </p:sp>
    </p:spTree>
    <p:extLst>
      <p:ext uri="{BB962C8B-B14F-4D97-AF65-F5344CB8AC3E}">
        <p14:creationId xmlns:p14="http://schemas.microsoft.com/office/powerpoint/2010/main" val="3437493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391400" cy="4571999"/>
          </a:xfrm>
        </p:spPr>
        <p:txBody>
          <a:bodyPr>
            <a:normAutofit/>
          </a:bodyPr>
          <a:lstStyle/>
          <a:p>
            <a:pPr lvl="0"/>
            <a:r>
              <a:rPr lang="en-IN" sz="2800" b="1" dirty="0"/>
              <a:t>Maintenance</a:t>
            </a:r>
            <a:r>
              <a:rPr lang="en-IN" sz="2800" dirty="0"/>
              <a:t> </a:t>
            </a:r>
            <a:r>
              <a:rPr lang="en-IN" sz="2800" b="1" dirty="0"/>
              <a:t>of</a:t>
            </a:r>
            <a:r>
              <a:rPr lang="en-IN" sz="2800" dirty="0"/>
              <a:t> </a:t>
            </a:r>
            <a:r>
              <a:rPr lang="en-IN" sz="2800" b="1" dirty="0" smtClean="0"/>
              <a:t>wildlife</a:t>
            </a:r>
            <a:r>
              <a:rPr lang="en-IN" sz="2800" dirty="0" smtClean="0"/>
              <a:t> </a:t>
            </a:r>
            <a:r>
              <a:rPr lang="en-IN" sz="2800" dirty="0"/>
              <a:t>in protected areas: </a:t>
            </a:r>
            <a:endParaRPr lang="en-IN" sz="2800" dirty="0" smtClean="0"/>
          </a:p>
          <a:p>
            <a:pPr lvl="0"/>
            <a:r>
              <a:rPr lang="en-IN" sz="2800" dirty="0" smtClean="0"/>
              <a:t>it </a:t>
            </a:r>
            <a:r>
              <a:rPr lang="en-IN" sz="2800" dirty="0"/>
              <a:t>is done by maintaining the following-</a:t>
            </a:r>
          </a:p>
          <a:p>
            <a:pPr lvl="0"/>
            <a:r>
              <a:rPr lang="en-IN" sz="2800" b="1" dirty="0"/>
              <a:t>National parks-</a:t>
            </a:r>
            <a:r>
              <a:rPr lang="en-IN" sz="2800" dirty="0"/>
              <a:t> a protected area where cultivation, grazing, hunting, etc. are not allowed</a:t>
            </a:r>
            <a:r>
              <a:rPr lang="en-IN" sz="2800" dirty="0" smtClean="0"/>
              <a:t>.</a:t>
            </a:r>
          </a:p>
          <a:p>
            <a:pPr lvl="0"/>
            <a:r>
              <a:rPr lang="en-IN" sz="2800" dirty="0" smtClean="0"/>
              <a:t> </a:t>
            </a:r>
            <a:r>
              <a:rPr lang="en-IN" sz="2800" dirty="0"/>
              <a:t>For example- Jim Corbett National Park. </a:t>
            </a:r>
          </a:p>
          <a:p>
            <a:pPr lvl="0"/>
            <a:r>
              <a:rPr lang="en-IN" sz="2800" b="1" dirty="0"/>
              <a:t>Sanctuaries- </a:t>
            </a:r>
            <a:r>
              <a:rPr lang="en-IN" sz="2800" dirty="0"/>
              <a:t>They are the protected areas where hunting is not allowed but all other activities are allowed.</a:t>
            </a:r>
          </a:p>
          <a:p>
            <a:endParaRPr lang="en-IN" dirty="0"/>
          </a:p>
        </p:txBody>
      </p:sp>
      <p:sp>
        <p:nvSpPr>
          <p:cNvPr id="2" name="Title 1"/>
          <p:cNvSpPr>
            <a:spLocks noGrp="1"/>
          </p:cNvSpPr>
          <p:nvPr>
            <p:ph type="title"/>
          </p:nvPr>
        </p:nvSpPr>
        <p:spPr>
          <a:xfrm>
            <a:off x="457200" y="838200"/>
            <a:ext cx="8229600" cy="762000"/>
          </a:xfrm>
        </p:spPr>
        <p:txBody>
          <a:bodyPr>
            <a:normAutofit fontScale="90000"/>
          </a:bodyPr>
          <a:lstStyle/>
          <a:p>
            <a:pPr algn="l"/>
            <a:r>
              <a:rPr lang="en-IN" b="1" dirty="0" smtClean="0"/>
              <a:t/>
            </a:r>
            <a:br>
              <a:rPr lang="en-IN" b="1" dirty="0" smtClean="0"/>
            </a:br>
            <a:r>
              <a:rPr lang="en-IN" b="1" dirty="0"/>
              <a:t/>
            </a:r>
            <a:br>
              <a:rPr lang="en-IN" b="1" dirty="0"/>
            </a:br>
            <a:r>
              <a:rPr lang="en-IN" b="1" dirty="0" smtClean="0"/>
              <a:t>Conservation </a:t>
            </a:r>
            <a:r>
              <a:rPr lang="en-IN" b="1" dirty="0"/>
              <a:t>can be done by following methods-</a:t>
            </a:r>
            <a:r>
              <a:rPr lang="en-IN" dirty="0"/>
              <a:t/>
            </a:r>
            <a:br>
              <a:rPr lang="en-IN" dirty="0"/>
            </a:br>
            <a:endParaRPr lang="en-IN" dirty="0"/>
          </a:p>
        </p:txBody>
      </p:sp>
    </p:spTree>
    <p:extLst>
      <p:ext uri="{BB962C8B-B14F-4D97-AF65-F5344CB8AC3E}">
        <p14:creationId xmlns:p14="http://schemas.microsoft.com/office/powerpoint/2010/main" val="868130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IN" sz="2800" b="1" dirty="0"/>
              <a:t>Biosphere </a:t>
            </a:r>
            <a:r>
              <a:rPr lang="en-IN" sz="2800" b="1" dirty="0" smtClean="0"/>
              <a:t>reserve-</a:t>
            </a:r>
          </a:p>
          <a:p>
            <a:pPr lvl="0"/>
            <a:r>
              <a:rPr lang="en-IN" sz="2800" b="1" dirty="0"/>
              <a:t> </a:t>
            </a:r>
            <a:r>
              <a:rPr lang="en-IN" sz="2800" dirty="0"/>
              <a:t>A protected area meant for conservation of wildlife, traditional lifestyle of tribals and their domesticated animals.</a:t>
            </a:r>
          </a:p>
          <a:p>
            <a:pPr lvl="0"/>
            <a:r>
              <a:rPr lang="en-IN" sz="2800" dirty="0"/>
              <a:t>Protection of their natural habitat.</a:t>
            </a:r>
          </a:p>
          <a:p>
            <a:pPr marL="0" lvl="0" indent="0">
              <a:buNone/>
            </a:pPr>
            <a:endParaRPr lang="en-IN" dirty="0"/>
          </a:p>
          <a:p>
            <a:endParaRPr lang="en-IN" dirty="0"/>
          </a:p>
        </p:txBody>
      </p:sp>
      <p:sp>
        <p:nvSpPr>
          <p:cNvPr id="2" name="Title 1"/>
          <p:cNvSpPr>
            <a:spLocks noGrp="1"/>
          </p:cNvSpPr>
          <p:nvPr>
            <p:ph type="title"/>
          </p:nvPr>
        </p:nvSpPr>
        <p:spPr/>
        <p:txBody>
          <a:bodyPr/>
          <a:lstStyle/>
          <a:p>
            <a:endParaRPr lang="en-IN"/>
          </a:p>
        </p:txBody>
      </p:sp>
      <p:pic>
        <p:nvPicPr>
          <p:cNvPr id="6" name="Picture 5" descr="Biosphere Reserves and Conservation of Plants and Animals @ BYJU'S"/>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1000"/>
            <a:ext cx="3733800" cy="5867400"/>
          </a:xfrm>
          <a:prstGeom prst="rect">
            <a:avLst/>
          </a:prstGeom>
          <a:noFill/>
          <a:ln>
            <a:noFill/>
          </a:ln>
        </p:spPr>
      </p:pic>
    </p:spTree>
    <p:extLst>
      <p:ext uri="{BB962C8B-B14F-4D97-AF65-F5344CB8AC3E}">
        <p14:creationId xmlns:p14="http://schemas.microsoft.com/office/powerpoint/2010/main" val="4023217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685800" y="1600200"/>
            <a:ext cx="5715000" cy="4572000"/>
          </a:xfrm>
        </p:spPr>
        <p:txBody>
          <a:bodyPr>
            <a:noAutofit/>
          </a:bodyPr>
          <a:lstStyle/>
          <a:p>
            <a:pPr marL="342900" lvl="0" indent="-342900" algn="l">
              <a:buFont typeface="Arial" pitchFamily="34" charset="0"/>
              <a:buChar char="•"/>
            </a:pPr>
            <a:r>
              <a:rPr lang="en-IN" sz="2400" b="1" dirty="0"/>
              <a:t> </a:t>
            </a:r>
            <a:r>
              <a:rPr lang="en-IN" sz="2400" b="1" dirty="0" smtClean="0"/>
              <a:t>  </a:t>
            </a:r>
            <a:r>
              <a:rPr lang="en-IN" sz="2800" dirty="0" smtClean="0">
                <a:solidFill>
                  <a:schemeClr val="tx1"/>
                </a:solidFill>
              </a:rPr>
              <a:t>There </a:t>
            </a:r>
            <a:r>
              <a:rPr lang="en-IN" sz="2800" dirty="0">
                <a:solidFill>
                  <a:schemeClr val="tx1"/>
                </a:solidFill>
              </a:rPr>
              <a:t>are a number of wildlife acts </a:t>
            </a:r>
            <a:r>
              <a:rPr lang="en-IN" sz="2800" dirty="0" smtClean="0">
                <a:solidFill>
                  <a:schemeClr val="tx1"/>
                </a:solidFill>
              </a:rPr>
              <a:t>like IBWL </a:t>
            </a:r>
            <a:r>
              <a:rPr lang="en-IN" sz="2800" dirty="0">
                <a:solidFill>
                  <a:schemeClr val="tx1"/>
                </a:solidFill>
              </a:rPr>
              <a:t>( </a:t>
            </a:r>
            <a:r>
              <a:rPr lang="en-IN" sz="2800" dirty="0" smtClean="0">
                <a:solidFill>
                  <a:schemeClr val="tx1"/>
                </a:solidFill>
              </a:rPr>
              <a:t>Indian </a:t>
            </a:r>
            <a:r>
              <a:rPr lang="en-IN" sz="2800" dirty="0">
                <a:solidFill>
                  <a:schemeClr val="tx1"/>
                </a:solidFill>
              </a:rPr>
              <a:t>board of wildlife), 1952</a:t>
            </a:r>
            <a:r>
              <a:rPr lang="en-IN" sz="2800" dirty="0" smtClean="0">
                <a:solidFill>
                  <a:schemeClr val="tx1"/>
                </a:solidFill>
              </a:rPr>
              <a:t>.</a:t>
            </a:r>
          </a:p>
          <a:p>
            <a:pPr marL="342900" lvl="0" indent="-342900" algn="l">
              <a:buFont typeface="Arial" pitchFamily="34" charset="0"/>
              <a:buChar char="•"/>
            </a:pPr>
            <a:r>
              <a:rPr lang="en-IN" sz="2800" dirty="0" smtClean="0">
                <a:solidFill>
                  <a:schemeClr val="tx1"/>
                </a:solidFill>
              </a:rPr>
              <a:t>  Wildlife </a:t>
            </a:r>
            <a:r>
              <a:rPr lang="en-IN" sz="2800" dirty="0">
                <a:solidFill>
                  <a:schemeClr val="tx1"/>
                </a:solidFill>
              </a:rPr>
              <a:t>Protection Act, 1972.</a:t>
            </a:r>
          </a:p>
          <a:p>
            <a:pPr marL="342900" lvl="0" indent="-342900" algn="l">
              <a:buFont typeface="Arial" pitchFamily="34" charset="0"/>
              <a:buChar char="•"/>
            </a:pPr>
            <a:r>
              <a:rPr lang="en-IN" sz="2800" dirty="0" smtClean="0">
                <a:solidFill>
                  <a:schemeClr val="tx1"/>
                </a:solidFill>
              </a:rPr>
              <a:t> MAB   (   Man </a:t>
            </a:r>
            <a:r>
              <a:rPr lang="en-IN" sz="2800" dirty="0">
                <a:solidFill>
                  <a:schemeClr val="tx1"/>
                </a:solidFill>
              </a:rPr>
              <a:t>And Biosphere </a:t>
            </a:r>
            <a:r>
              <a:rPr lang="en-IN" sz="2800" dirty="0" smtClean="0">
                <a:solidFill>
                  <a:schemeClr val="tx1"/>
                </a:solidFill>
              </a:rPr>
              <a:t>     </a:t>
            </a:r>
          </a:p>
          <a:p>
            <a:pPr lvl="0" algn="l"/>
            <a:r>
              <a:rPr lang="en-IN" sz="2800" dirty="0" smtClean="0">
                <a:solidFill>
                  <a:schemeClr val="tx1"/>
                </a:solidFill>
              </a:rPr>
              <a:t>        Programme</a:t>
            </a:r>
            <a:r>
              <a:rPr lang="en-IN" sz="2800" dirty="0">
                <a:solidFill>
                  <a:schemeClr val="tx1"/>
                </a:solidFill>
              </a:rPr>
              <a:t>), 1971.</a:t>
            </a:r>
          </a:p>
          <a:p>
            <a:pPr marL="342900" lvl="0" indent="-342900" algn="l">
              <a:buFont typeface="Arial" pitchFamily="34" charset="0"/>
              <a:buChar char="•"/>
            </a:pPr>
            <a:r>
              <a:rPr lang="en-IN" sz="2800" dirty="0">
                <a:solidFill>
                  <a:schemeClr val="tx1"/>
                </a:solidFill>
              </a:rPr>
              <a:t>CITES (Convention Of International Trade In Endangered Species),1976.</a:t>
            </a:r>
          </a:p>
          <a:p>
            <a:pPr marL="342900" indent="-342900" algn="l">
              <a:buFont typeface="Wingdings" pitchFamily="2" charset="2"/>
              <a:buChar char="Ø"/>
            </a:pPr>
            <a:endParaRPr lang="en-IN" sz="2800" dirty="0">
              <a:solidFill>
                <a:schemeClr val="tx1"/>
              </a:solidFill>
            </a:endParaRPr>
          </a:p>
        </p:txBody>
      </p:sp>
      <p:sp>
        <p:nvSpPr>
          <p:cNvPr id="2" name="Title 1"/>
          <p:cNvSpPr>
            <a:spLocks noGrp="1"/>
          </p:cNvSpPr>
          <p:nvPr>
            <p:ph type="title"/>
          </p:nvPr>
        </p:nvSpPr>
        <p:spPr>
          <a:xfrm>
            <a:off x="2438400" y="609600"/>
            <a:ext cx="3962400" cy="914400"/>
          </a:xfrm>
        </p:spPr>
        <p:txBody>
          <a:bodyPr>
            <a:normAutofit fontScale="90000"/>
          </a:bodyPr>
          <a:lstStyle/>
          <a:p>
            <a:r>
              <a:rPr lang="en-IN" b="1" dirty="0" smtClean="0"/>
              <a:t>PROTECTION THROUGH LEGISLATION</a:t>
            </a:r>
            <a:endParaRPr lang="en-IN" dirty="0"/>
          </a:p>
        </p:txBody>
      </p:sp>
    </p:spTree>
    <p:extLst>
      <p:ext uri="{BB962C8B-B14F-4D97-AF65-F5344CB8AC3E}">
        <p14:creationId xmlns:p14="http://schemas.microsoft.com/office/powerpoint/2010/main" val="11644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57200" y="1600200"/>
            <a:ext cx="5943600" cy="4343400"/>
          </a:xfrm>
        </p:spPr>
        <p:txBody>
          <a:bodyPr>
            <a:normAutofit/>
          </a:bodyPr>
          <a:lstStyle/>
          <a:p>
            <a:pPr marL="342900" indent="-342900" algn="l">
              <a:buFont typeface="Wingdings" pitchFamily="2" charset="2"/>
              <a:buChar char="q"/>
            </a:pPr>
            <a:r>
              <a:rPr lang="en-IN" sz="2000" dirty="0" smtClean="0">
                <a:solidFill>
                  <a:srgbClr val="0070C0"/>
                </a:solidFill>
              </a:rPr>
              <a:t>  Water </a:t>
            </a:r>
            <a:r>
              <a:rPr lang="en-IN" sz="2000" dirty="0">
                <a:solidFill>
                  <a:schemeClr val="tx1"/>
                </a:solidFill>
              </a:rPr>
              <a:t>is required for fulfilling the basic needs of </a:t>
            </a:r>
            <a:endParaRPr lang="en-IN" sz="2000" dirty="0" smtClean="0">
              <a:solidFill>
                <a:schemeClr val="tx1"/>
              </a:solidFill>
            </a:endParaRPr>
          </a:p>
          <a:p>
            <a:pPr algn="l"/>
            <a:r>
              <a:rPr lang="en-IN" sz="2000" dirty="0">
                <a:solidFill>
                  <a:schemeClr val="tx1"/>
                </a:solidFill>
              </a:rPr>
              <a:t> </a:t>
            </a:r>
            <a:r>
              <a:rPr lang="en-IN" sz="2000" dirty="0" smtClean="0">
                <a:solidFill>
                  <a:schemeClr val="tx1"/>
                </a:solidFill>
              </a:rPr>
              <a:t>      individuals.</a:t>
            </a:r>
          </a:p>
          <a:p>
            <a:pPr marL="285750" indent="-285750" algn="l">
              <a:buFont typeface="Wingdings" pitchFamily="2" charset="2"/>
              <a:buChar char="q"/>
            </a:pPr>
            <a:r>
              <a:rPr lang="en-IN" sz="2000" dirty="0" smtClean="0">
                <a:solidFill>
                  <a:schemeClr val="tx1"/>
                </a:solidFill>
              </a:rPr>
              <a:t> </a:t>
            </a:r>
            <a:r>
              <a:rPr lang="en-IN" sz="2000" dirty="0">
                <a:solidFill>
                  <a:schemeClr val="tx1"/>
                </a:solidFill>
              </a:rPr>
              <a:t>Human </a:t>
            </a:r>
            <a:r>
              <a:rPr lang="en-IN" sz="2400" dirty="0">
                <a:solidFill>
                  <a:schemeClr val="tx1"/>
                </a:solidFill>
              </a:rPr>
              <a:t>activities</a:t>
            </a:r>
            <a:r>
              <a:rPr lang="en-IN" sz="2000" dirty="0">
                <a:solidFill>
                  <a:schemeClr val="tx1"/>
                </a:solidFill>
              </a:rPr>
              <a:t> have altered the availability of </a:t>
            </a:r>
            <a:r>
              <a:rPr lang="en-IN" sz="2000" dirty="0">
                <a:solidFill>
                  <a:srgbClr val="0070C0"/>
                </a:solidFill>
              </a:rPr>
              <a:t>water </a:t>
            </a:r>
            <a:r>
              <a:rPr lang="en-IN" sz="2000" dirty="0">
                <a:solidFill>
                  <a:schemeClr val="tx1"/>
                </a:solidFill>
              </a:rPr>
              <a:t>in various regions. </a:t>
            </a:r>
            <a:endParaRPr lang="en-IN" sz="2000" dirty="0" smtClean="0">
              <a:solidFill>
                <a:schemeClr val="tx1"/>
              </a:solidFill>
            </a:endParaRPr>
          </a:p>
          <a:p>
            <a:pPr marL="285750" indent="-285750" algn="l">
              <a:buFont typeface="Wingdings" pitchFamily="2" charset="2"/>
              <a:buChar char="q"/>
            </a:pPr>
            <a:r>
              <a:rPr lang="en-IN" sz="2000" dirty="0" smtClean="0">
                <a:solidFill>
                  <a:schemeClr val="tx1"/>
                </a:solidFill>
              </a:rPr>
              <a:t>Rain </a:t>
            </a:r>
            <a:r>
              <a:rPr lang="en-IN" sz="2000" dirty="0">
                <a:solidFill>
                  <a:schemeClr val="tx1"/>
                </a:solidFill>
              </a:rPr>
              <a:t>in India are due to monsoon. Common irrigation methods such as dams, canals and tanks are used in various parts of India. </a:t>
            </a:r>
            <a:endParaRPr lang="en-IN" sz="2000" dirty="0" smtClean="0">
              <a:solidFill>
                <a:schemeClr val="tx1"/>
              </a:solidFill>
            </a:endParaRPr>
          </a:p>
          <a:p>
            <a:pPr marL="285750" indent="-285750" algn="l">
              <a:buFont typeface="Wingdings" pitchFamily="2" charset="2"/>
              <a:buChar char="q"/>
            </a:pPr>
            <a:r>
              <a:rPr lang="en-IN" sz="2000" dirty="0" smtClean="0">
                <a:solidFill>
                  <a:schemeClr val="tx1"/>
                </a:solidFill>
              </a:rPr>
              <a:t>These </a:t>
            </a:r>
            <a:r>
              <a:rPr lang="en-IN" sz="2000" dirty="0">
                <a:solidFill>
                  <a:schemeClr val="tx1"/>
                </a:solidFill>
              </a:rPr>
              <a:t>methods are maintained by local people. This helps in storing </a:t>
            </a:r>
            <a:r>
              <a:rPr lang="en-IN" sz="2000" dirty="0">
                <a:solidFill>
                  <a:srgbClr val="0070C0"/>
                </a:solidFill>
              </a:rPr>
              <a:t>water</a:t>
            </a:r>
            <a:r>
              <a:rPr lang="en-IN" sz="2000" dirty="0">
                <a:solidFill>
                  <a:schemeClr val="tx1"/>
                </a:solidFill>
              </a:rPr>
              <a:t> which can be used in agriculture. </a:t>
            </a:r>
            <a:endParaRPr lang="en-IN" sz="2000" dirty="0" smtClean="0">
              <a:solidFill>
                <a:schemeClr val="tx1"/>
              </a:solidFill>
            </a:endParaRPr>
          </a:p>
          <a:p>
            <a:pPr marL="285750" indent="-285750" algn="l">
              <a:buFont typeface="Wingdings" pitchFamily="2" charset="2"/>
              <a:buChar char="q"/>
            </a:pPr>
            <a:r>
              <a:rPr lang="en-IN" sz="2000" dirty="0" smtClean="0">
                <a:solidFill>
                  <a:schemeClr val="tx1"/>
                </a:solidFill>
              </a:rPr>
              <a:t>Not </a:t>
            </a:r>
            <a:r>
              <a:rPr lang="en-IN" sz="2000" dirty="0">
                <a:solidFill>
                  <a:schemeClr val="tx1"/>
                </a:solidFill>
              </a:rPr>
              <a:t>only in agriculture, daily needs of the common people can be met through this </a:t>
            </a:r>
            <a:r>
              <a:rPr lang="en-IN" sz="2000" dirty="0">
                <a:solidFill>
                  <a:srgbClr val="0070C0"/>
                </a:solidFill>
              </a:rPr>
              <a:t>water.</a:t>
            </a:r>
          </a:p>
          <a:p>
            <a:pPr marL="285750" indent="-285750">
              <a:buFont typeface="Wingdings" pitchFamily="2" charset="2"/>
              <a:buChar char="q"/>
            </a:pPr>
            <a:endParaRPr lang="en-IN" sz="2000" dirty="0">
              <a:solidFill>
                <a:schemeClr val="tx1"/>
              </a:solidFill>
            </a:endParaRPr>
          </a:p>
        </p:txBody>
      </p:sp>
      <p:sp>
        <p:nvSpPr>
          <p:cNvPr id="6" name="Title 5"/>
          <p:cNvSpPr>
            <a:spLocks noGrp="1"/>
          </p:cNvSpPr>
          <p:nvPr>
            <p:ph type="title"/>
          </p:nvPr>
        </p:nvSpPr>
        <p:spPr>
          <a:xfrm>
            <a:off x="533400" y="990600"/>
            <a:ext cx="5867400" cy="990600"/>
          </a:xfrm>
        </p:spPr>
        <p:txBody>
          <a:bodyPr/>
          <a:lstStyle/>
          <a:p>
            <a:pPr algn="ctr"/>
            <a:r>
              <a:rPr lang="en-IN" b="1" dirty="0">
                <a:solidFill>
                  <a:srgbClr val="0070C0"/>
                </a:solidFill>
              </a:rPr>
              <a:t>Water for all</a:t>
            </a:r>
            <a:r>
              <a:rPr lang="en-IN" dirty="0">
                <a:solidFill>
                  <a:srgbClr val="0070C0"/>
                </a:solidFill>
              </a:rPr>
              <a:t/>
            </a:r>
            <a:br>
              <a:rPr lang="en-IN" dirty="0">
                <a:solidFill>
                  <a:srgbClr val="0070C0"/>
                </a:solidFill>
              </a:rPr>
            </a:br>
            <a:endParaRPr lang="en-IN" dirty="0">
              <a:solidFill>
                <a:srgbClr val="0070C0"/>
              </a:solidFill>
            </a:endParaRPr>
          </a:p>
        </p:txBody>
      </p:sp>
    </p:spTree>
    <p:extLst>
      <p:ext uri="{BB962C8B-B14F-4D97-AF65-F5344CB8AC3E}">
        <p14:creationId xmlns:p14="http://schemas.microsoft.com/office/powerpoint/2010/main" val="174224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09600" y="762000"/>
            <a:ext cx="6553200" cy="4953000"/>
          </a:xfrm>
        </p:spPr>
        <p:txBody>
          <a:bodyPr>
            <a:noAutofit/>
          </a:bodyPr>
          <a:lstStyle/>
          <a:p>
            <a:pPr algn="l"/>
            <a:r>
              <a:rPr lang="en-IN" sz="2800" dirty="0">
                <a:solidFill>
                  <a:schemeClr val="tx1"/>
                </a:solidFill>
              </a:rPr>
              <a:t> </a:t>
            </a:r>
            <a:r>
              <a:rPr lang="en-IN" sz="2800" dirty="0" smtClean="0">
                <a:solidFill>
                  <a:schemeClr val="tx1"/>
                </a:solidFill>
              </a:rPr>
              <a:t>    </a:t>
            </a:r>
            <a:r>
              <a:rPr lang="en-IN" sz="2800" b="1" dirty="0" smtClean="0">
                <a:solidFill>
                  <a:schemeClr val="tx1"/>
                </a:solidFill>
              </a:rPr>
              <a:t>Reason </a:t>
            </a:r>
            <a:r>
              <a:rPr lang="en-IN" sz="2800" b="1" dirty="0">
                <a:solidFill>
                  <a:schemeClr val="tx1"/>
                </a:solidFill>
              </a:rPr>
              <a:t>due to which we fail to sustain </a:t>
            </a:r>
            <a:r>
              <a:rPr lang="en-IN" sz="2800" b="1" dirty="0" smtClean="0">
                <a:solidFill>
                  <a:schemeClr val="tx1"/>
                </a:solidFill>
              </a:rPr>
              <a:t>under ground water </a:t>
            </a:r>
            <a:r>
              <a:rPr lang="en-IN" sz="2800" b="1" dirty="0">
                <a:solidFill>
                  <a:schemeClr val="tx1"/>
                </a:solidFill>
              </a:rPr>
              <a:t>availability </a:t>
            </a:r>
            <a:r>
              <a:rPr lang="en-IN" sz="2800" dirty="0">
                <a:solidFill>
                  <a:schemeClr val="tx1"/>
                </a:solidFill>
              </a:rPr>
              <a:t>are as </a:t>
            </a:r>
            <a:r>
              <a:rPr lang="en-IN" sz="2800" dirty="0" smtClean="0">
                <a:solidFill>
                  <a:schemeClr val="tx1"/>
                </a:solidFill>
              </a:rPr>
              <a:t>follows-</a:t>
            </a:r>
          </a:p>
          <a:p>
            <a:pPr marL="457200" indent="-457200" algn="l">
              <a:buFont typeface="Wingdings" pitchFamily="2" charset="2"/>
              <a:buChar char="Ø"/>
            </a:pPr>
            <a:r>
              <a:rPr lang="en-IN" sz="2800" dirty="0" smtClean="0">
                <a:solidFill>
                  <a:schemeClr val="tx1"/>
                </a:solidFill>
              </a:rPr>
              <a:t>Loss </a:t>
            </a:r>
            <a:r>
              <a:rPr lang="en-IN" sz="2800" dirty="0">
                <a:solidFill>
                  <a:schemeClr val="tx1"/>
                </a:solidFill>
              </a:rPr>
              <a:t>of vegetation cover.    </a:t>
            </a:r>
            <a:endParaRPr lang="en-IN" sz="2800" dirty="0" smtClean="0">
              <a:solidFill>
                <a:schemeClr val="tx1"/>
              </a:solidFill>
            </a:endParaRPr>
          </a:p>
          <a:p>
            <a:pPr marL="457200" indent="-457200" algn="l">
              <a:buFont typeface="Wingdings" pitchFamily="2" charset="2"/>
              <a:buChar char="Ø"/>
            </a:pPr>
            <a:r>
              <a:rPr lang="en-IN" sz="2800" dirty="0" smtClean="0">
                <a:solidFill>
                  <a:schemeClr val="tx1"/>
                </a:solidFill>
              </a:rPr>
              <a:t>Diversion </a:t>
            </a:r>
            <a:r>
              <a:rPr lang="en-IN" sz="2800" dirty="0">
                <a:solidFill>
                  <a:schemeClr val="tx1"/>
                </a:solidFill>
              </a:rPr>
              <a:t>for high </a:t>
            </a:r>
            <a:r>
              <a:rPr lang="en-IN" sz="2800" dirty="0" smtClean="0">
                <a:solidFill>
                  <a:schemeClr val="tx1"/>
                </a:solidFill>
              </a:rPr>
              <a:t>water demanding      </a:t>
            </a:r>
          </a:p>
          <a:p>
            <a:pPr algn="l"/>
            <a:r>
              <a:rPr lang="en-IN" sz="2800" dirty="0" smtClean="0">
                <a:solidFill>
                  <a:schemeClr val="tx1"/>
                </a:solidFill>
              </a:rPr>
              <a:t>        crops.</a:t>
            </a:r>
          </a:p>
          <a:p>
            <a:pPr algn="l"/>
            <a:r>
              <a:rPr lang="en-IN" sz="2800" dirty="0" smtClean="0">
                <a:solidFill>
                  <a:schemeClr val="tx1"/>
                </a:solidFill>
              </a:rPr>
              <a:t>    </a:t>
            </a:r>
            <a:r>
              <a:rPr lang="en-IN" sz="2800" dirty="0">
                <a:solidFill>
                  <a:schemeClr val="tx1"/>
                </a:solidFill>
              </a:rPr>
              <a:t/>
            </a:r>
            <a:br>
              <a:rPr lang="en-IN" sz="2800" dirty="0">
                <a:solidFill>
                  <a:schemeClr val="tx1"/>
                </a:solidFill>
              </a:rPr>
            </a:br>
            <a:r>
              <a:rPr lang="en-IN" sz="2800" dirty="0">
                <a:solidFill>
                  <a:schemeClr val="tx1"/>
                </a:solidFill>
              </a:rPr>
              <a:t/>
            </a:r>
            <a:br>
              <a:rPr lang="en-IN" sz="2800" dirty="0">
                <a:solidFill>
                  <a:schemeClr val="tx1"/>
                </a:solidFill>
              </a:rPr>
            </a:br>
            <a:endParaRPr lang="en-IN" sz="2800" dirty="0">
              <a:solidFill>
                <a:schemeClr val="tx1"/>
              </a:solidFill>
            </a:endParaRPr>
          </a:p>
        </p:txBody>
      </p:sp>
      <p:sp>
        <p:nvSpPr>
          <p:cNvPr id="4" name="Title 3"/>
          <p:cNvSpPr>
            <a:spLocks noGrp="1"/>
          </p:cNvSpPr>
          <p:nvPr>
            <p:ph type="title"/>
          </p:nvPr>
        </p:nvSpPr>
        <p:spPr>
          <a:xfrm>
            <a:off x="762000" y="762000"/>
            <a:ext cx="6019800" cy="76200"/>
          </a:xfrm>
        </p:spPr>
        <p:txBody>
          <a:bodyPr>
            <a:normAutofit fontScale="90000"/>
          </a:bodyPr>
          <a:lstStyle/>
          <a:p>
            <a:pPr algn="l"/>
            <a:r>
              <a:rPr lang="en-IN" dirty="0" smtClean="0"/>
              <a:t/>
            </a:r>
            <a:br>
              <a:rPr lang="en-IN" dirty="0" smtClean="0"/>
            </a:br>
            <a:r>
              <a:rPr lang="en-IN" dirty="0"/>
              <a:t/>
            </a:r>
            <a:br>
              <a:rPr lang="en-IN" dirty="0"/>
            </a:br>
            <a:r>
              <a:rPr lang="en-IN" dirty="0" smtClean="0"/>
              <a:t/>
            </a:r>
            <a:br>
              <a:rPr lang="en-IN" dirty="0" smtClean="0"/>
            </a:br>
            <a:r>
              <a:rPr lang="en-IN" dirty="0"/>
              <a:t/>
            </a:r>
            <a:br>
              <a:rPr lang="en-IN" dirty="0"/>
            </a:br>
            <a:r>
              <a:rPr lang="en-IN" dirty="0" smtClean="0"/>
              <a:t/>
            </a:r>
            <a:br>
              <a:rPr lang="en-IN" dirty="0" smtClean="0"/>
            </a:br>
            <a:r>
              <a:rPr lang="en-IN" dirty="0"/>
              <a:t/>
            </a:r>
            <a:br>
              <a:rPr lang="en-IN" dirty="0"/>
            </a:br>
            <a:r>
              <a:rPr lang="en-IN" dirty="0" smtClean="0"/>
              <a:t/>
            </a:r>
            <a:br>
              <a:rPr lang="en-IN" dirty="0" smtClean="0"/>
            </a:br>
            <a:r>
              <a:rPr lang="en-IN" dirty="0"/>
              <a:t/>
            </a:r>
            <a:br>
              <a:rPr lang="en-IN" dirty="0"/>
            </a:br>
            <a:r>
              <a:rPr lang="en-IN" dirty="0" smtClean="0"/>
              <a:t/>
            </a:r>
            <a:br>
              <a:rPr lang="en-IN" dirty="0" smtClean="0"/>
            </a:br>
            <a:r>
              <a:rPr lang="en-IN" dirty="0"/>
              <a:t/>
            </a:r>
            <a:br>
              <a:rPr lang="en-IN" dirty="0"/>
            </a:br>
            <a:endParaRPr lang="en-IN" dirty="0">
              <a:solidFill>
                <a:srgbClr val="FF0000"/>
              </a:solidFill>
            </a:endParaRPr>
          </a:p>
        </p:txBody>
      </p:sp>
      <p:pic>
        <p:nvPicPr>
          <p:cNvPr id="7" name="Content Placeholder 3" descr="C:\Users\AECS3PC\Desktop\Cl 10 chap 9\download (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352800"/>
            <a:ext cx="4267200" cy="2743200"/>
          </a:xfrm>
          <a:prstGeom prst="rect">
            <a:avLst/>
          </a:prstGeom>
          <a:noFill/>
          <a:ln>
            <a:noFill/>
          </a:ln>
        </p:spPr>
      </p:pic>
    </p:spTree>
    <p:extLst>
      <p:ext uri="{BB962C8B-B14F-4D97-AF65-F5344CB8AC3E}">
        <p14:creationId xmlns:p14="http://schemas.microsoft.com/office/powerpoint/2010/main" val="2879359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5800" y="457200"/>
            <a:ext cx="3200400" cy="5715000"/>
          </a:xfrm>
        </p:spPr>
        <p:txBody>
          <a:bodyPr/>
          <a:lstStyle/>
          <a:p>
            <a:pPr marL="457200" indent="-457200" algn="l"/>
            <a:r>
              <a:rPr lang="en-IN" dirty="0" smtClean="0">
                <a:solidFill>
                  <a:schemeClr val="tx1"/>
                </a:solidFill>
              </a:rPr>
              <a:t>      </a:t>
            </a:r>
            <a:r>
              <a:rPr lang="en-IN" b="1" i="1" spc="600" dirty="0" smtClean="0">
                <a:solidFill>
                  <a:schemeClr val="tx1"/>
                </a:solidFill>
              </a:rPr>
              <a:t>Pollution </a:t>
            </a:r>
            <a:r>
              <a:rPr lang="en-IN" b="1" i="1" spc="600" dirty="0">
                <a:solidFill>
                  <a:schemeClr val="tx1"/>
                </a:solidFill>
              </a:rPr>
              <a:t>from industrial effluents and urban waste.</a:t>
            </a:r>
            <a:br>
              <a:rPr lang="en-IN" b="1" i="1" spc="600" dirty="0">
                <a:solidFill>
                  <a:schemeClr val="tx1"/>
                </a:solidFill>
              </a:rPr>
            </a:br>
            <a:r>
              <a:rPr lang="en-IN" b="1" i="1" spc="600" dirty="0">
                <a:solidFill>
                  <a:schemeClr val="tx1"/>
                </a:solidFill>
              </a:rPr>
              <a:t>Irrigation methods like dams, tanks and canals</a:t>
            </a:r>
            <a:r>
              <a:rPr lang="en-IN" spc="600" dirty="0">
                <a:solidFill>
                  <a:schemeClr val="tx1"/>
                </a:solidFill>
              </a:rPr>
              <a:t>.</a:t>
            </a:r>
            <a:endParaRPr lang="en-IN" spc="600" dirty="0"/>
          </a:p>
        </p:txBody>
      </p:sp>
      <p:pic>
        <p:nvPicPr>
          <p:cNvPr id="8" name="Content Placeholder 7" descr="C:\Users\AECS3PC\Desktop\Cl 10 chap 9\section-forest-Romania.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3657600" cy="3581399"/>
          </a:xfrm>
          <a:prstGeom prst="rect">
            <a:avLst/>
          </a:prstGeom>
          <a:noFill/>
          <a:ln>
            <a:noFill/>
          </a:ln>
        </p:spPr>
      </p:pic>
    </p:spTree>
    <p:extLst>
      <p:ext uri="{BB962C8B-B14F-4D97-AF65-F5344CB8AC3E}">
        <p14:creationId xmlns:p14="http://schemas.microsoft.com/office/powerpoint/2010/main" val="29456044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348&quot;&gt;&lt;/object&gt;&lt;object type=&quot;2&quot; unique_id=&quot;10349&quot;&gt;&lt;object type=&quot;3&quot; unique_id=&quot;10350&quot;&gt;&lt;property id=&quot;20148&quot; value=&quot;5&quot;/&gt;&lt;property id=&quot;20300&quot; value=&quot;Slide 2 - &amp;quot;WILDLIFE CONSERVATION&amp;#x0D;&amp;#x0A;&amp;quot;&quot;/&gt;&lt;property id=&quot;20307&quot; value=&quot;256&quot;/&gt;&lt;/object&gt;&lt;object type=&quot;3&quot; unique_id=&quot;10520&quot;&gt;&lt;property id=&quot;20148&quot; value=&quot;5&quot;/&gt;&lt;property id=&quot;20300&quot; value=&quot;Slide 1&quot;/&gt;&lt;property id=&quot;20307&quot; value=&quot;257&quot;/&gt;&lt;/object&gt;&lt;object type=&quot;3&quot; unique_id=&quot;10834&quot;&gt;&lt;property id=&quot;20148&quot; value=&quot;5&quot;/&gt;&lt;property id=&quot;20300&quot; value=&quot;Slide 4 - &amp;quot;&amp;#x0D;&amp;#x0A;&amp;#x0D;&amp;#x0A;Conservation can be done by following methods-&amp;#x0D;&amp;#x0A;&amp;quot;&quot;/&gt;&lt;property id=&quot;20307&quot; value=&quot;258&quot;/&gt;&lt;/object&gt;&lt;object type=&quot;3&quot; unique_id=&quot;10835&quot;&gt;&lt;property id=&quot;20148&quot; value=&quot;5&quot;/&gt;&lt;property id=&quot;20300&quot; value=&quot;Slide 5&quot;/&gt;&lt;property id=&quot;20307&quot; value=&quot;259&quot;/&gt;&lt;/object&gt;&lt;object type=&quot;3&quot; unique_id=&quot;10836&quot;&gt;&lt;property id=&quot;20148&quot; value=&quot;5&quot;/&gt;&lt;property id=&quot;20300&quot; value=&quot;Slide 6 - &amp;quot;PROTECTION THROUGH LEGISLATION&amp;quot;&quot;/&gt;&lt;property id=&quot;20307&quot; value=&quot;260&quot;/&gt;&lt;/object&gt;&lt;object type=&quot;3&quot; unique_id=&quot;10837&quot;&gt;&lt;property id=&quot;20148&quot; value=&quot;5&quot;/&gt;&lt;property id=&quot;20300&quot; value=&quot;Slide 7 - &amp;quot;Water for all&amp;#x0D;&amp;#x0A;&amp;quot;&quot;/&gt;&lt;property id=&quot;20307&quot; value=&quot;261&quot;/&gt;&lt;/object&gt;&lt;object type=&quot;3&quot; unique_id=&quot;10878&quot;&gt;&lt;property id=&quot;20148&quot; value=&quot;5&quot;/&gt;&lt;property id=&quot;20300&quot; value=&quot;Slide 8 - &amp;quot;&amp;#x0D;&amp;#x0A;&amp;#x0D;&amp;#x0A;&amp;#x0D;&amp;#x0A;&amp;#x0D;&amp;#x0A;&amp;#x0D;&amp;#x0A;&amp;#x0D;&amp;#x0A;&amp;#x0D;&amp;#x0A;&amp;#x0D;&amp;#x0A;&amp;#x0D;&amp;#x0A;&amp;#x0D;&amp;#x0A;&amp;quot;&quot;/&gt;&lt;property id=&quot;20307&quot; value=&quot;262&quot;/&gt;&lt;/object&gt;&lt;object type=&quot;3&quot; unique_id=&quot;10879&quot;&gt;&lt;property id=&quot;20148&quot; value=&quot;5&quot;/&gt;&lt;property id=&quot;20300&quot; value=&quot;Slide 10&quot;/&gt;&lt;property id=&quot;20307&quot; value=&quot;263&quot;/&gt;&lt;/object&gt;&lt;object type=&quot;3&quot; unique_id=&quot;10880&quot;&gt;&lt;property id=&quot;20148&quot; value=&quot;5&quot;/&gt;&lt;property id=&quot;20300&quot; value=&quot;Slide 11&quot;/&gt;&lt;property id=&quot;20307&quot; value=&quot;264&quot;/&gt;&lt;/object&gt;&lt;object type=&quot;3&quot; unique_id=&quot;10947&quot;&gt;&lt;property id=&quot;20148&quot; value=&quot;5&quot;/&gt;&lt;property id=&quot;20300&quot; value=&quot;Slide 3 - &amp;quot;                  ASK YOURSELF&amp;quot;&quot;/&gt;&lt;property id=&quot;20307&quot; value=&quot;265&quot;/&gt;&lt;/object&gt;&lt;object type=&quot;3&quot; unique_id=&quot;11080&quot;&gt;&lt;property id=&quot;20148&quot; value=&quot;5&quot;/&gt;&lt;property id=&quot;20300&quot; value=&quot;Slide 9 - &amp;quot;      Pollution from industrial effluents and urban waste.&amp;#x0D;&amp;#x0A;Irrigation methods like dams, tanks and canals.&amp;quot;&quot;/&gt;&lt;property id=&quot;20307&quot; value=&quot;266&quot;/&gt;&lt;/object&gt;&lt;object type=&quot;3&quot; unique_id=&quot;11159&quot;&gt;&lt;property id=&quot;20148&quot; value=&quot;5&quot;/&gt;&lt;property id=&quot;20300&quot; value=&quot;Slide 12 - &amp;quot;&amp;#x0D;&amp;#x0A;&amp;#x0D;&amp;#x0A;&amp;#x0D;&amp;#x0A;Ancient&amp;#x0D;&amp;#x0A; Method &amp;#x0D;&amp;#x0A;of&amp;#x0D;&amp;#x0A; Watershed&amp;#x0D;&amp;#x0A; Management &amp;#x0D;&amp;#x0A;System&amp;#x0D;&amp;#x0A;&amp;quot;&quot;/&gt;&lt;property id=&quot;20307&quot; value=&quot;267&quot;/&gt;&lt;/object&gt;&lt;object type=&quot;3&quot; unique_id=&quot;11160&quot;&gt;&lt;property id=&quot;20148&quot; value=&quot;5&quot;/&gt;&lt;property id=&quot;20300&quot; value=&quot;Slide 13 - &amp;quot;&amp;#x0D;&amp;#x0A;&amp;#x0D;&amp;#x0A;&amp;#x0D;&amp;#x0A;&amp;#x0D;&amp;#x0A;&amp;#x0D;&amp;#x0A;            &amp;#x0D;&amp;#x0A;&amp;#x0D;&amp;#x0A;&amp;#x0D;&amp;#x0A;                        KHADIN SYSTEM&amp;#x0D;&amp;#x0A;                      An ancient method of &amp;#x0D;&amp;#x0A;            &quot;/&gt;&lt;property id=&quot;20307&quot; value=&quot;268&quot;/&gt;&lt;/object&gt;&lt;object type=&quot;3&quot; unique_id=&quot;11236&quot;&gt;&lt;property id=&quot;20148&quot; value=&quot;5&quot;/&gt;&lt;property id=&quot;20300&quot; value=&quot;Slide 14 - &amp;quot;TALABS are other mode of watershed management system known so far.&amp;#x0D;&amp;#x0A; It stores water for drinking and household con&quot;/&gt;&lt;property id=&quot;20307&quot; value=&quot;269&quot;/&gt;&lt;/object&gt;&lt;object type=&quot;3&quot; unique_id=&quot;11237&quot;&gt;&lt;property id=&quot;20148&quot; value=&quot;5&quot;/&gt;&lt;property id=&quot;20300&quot; value=&quot;Slide 15 - &amp;quot;Coal and petroleum&amp;#x0D;&amp;#x0A;&amp;#x0D;&amp;#x0A;&amp;quot;&quot;/&gt;&lt;property id=&quot;20307&quot; value=&quot;270&quot;/&gt;&lt;/object&gt;&lt;object type=&quot;3&quot; unique_id=&quot;11238&quot;&gt;&lt;property id=&quot;20148&quot; value=&quot;5&quot;/&gt;&lt;property id=&quot;20300&quot; value=&quot;Slide 16 - &amp;quot;&amp;#x0D;&amp;#x0A;Both coal and petroleum are fossil fuels.&amp;#x0D;&amp;#x0A;&amp;#x0D;&amp;#x0A;&amp;#x0D;&amp;#x0A;They are getting used up at higher rate, so there are more chances th&quot;/&gt;&lt;property id=&quot;20307&quot; value=&quot;271&quot;/&gt;&lt;/object&gt;&lt;object type=&quot;3&quot; unique_id=&quot;11329&quot;&gt;&lt;property id=&quot;20148&quot; value=&quot;5&quot;/&gt;&lt;property id=&quot;20300&quot; value=&quot;Slide 17 - &amp;quot;&amp;#x0D;&amp;#x0A;&amp;#x0D;&amp;#x0A;&amp;#x0D;&amp;#x0A;&amp;#x0D;&amp;#x0A;&amp;#x0D;&amp;#x0A;Both coal and petroleum are fossil fuels.&amp;#x0D;&amp;#x0A;They are getting used up at higher rate, so there are more chances &quot;/&gt;&lt;property id=&quot;20307&quot; value=&quot;272&quot;/&gt;&lt;/object&gt;&lt;object type=&quot;3&quot; unique_id=&quot;11330&quot;&gt;&lt;property id=&quot;20148&quot; value=&quot;5&quot;/&gt;&lt;property id=&quot;20300&quot; value=&quot;Slide 18 - &amp;quot;&amp;#x0D;&amp;#x0A;&amp;#x0D;&amp;#x0A;&amp;#x0D;&amp;#x0A;&amp;quot;&quot;/&gt;&lt;property id=&quot;20307&quot; value=&quot;273&quot;/&gt;&lt;/object&gt;&lt;object type=&quot;3&quot; unique_id=&quot;11331&quot;&gt;&lt;property id=&quot;20148&quot; value=&quot;5&quot;/&gt;&lt;property id=&quot;20300&quot; value=&quot;Slide 19 - &amp;quot;Steps to minimize &amp;#x0D;&amp;#x0A;the pollution from Fossil Fuels&amp;#x0D;&amp;#x0A;                         Reduce the use &amp;#x0D;&amp;#x0A;and burning of fossil &quot;/&gt;&lt;property id=&quot;20307&quot; value=&quot;274&quot;/&gt;&lt;/object&gt;&lt;object type=&quot;3&quot; unique_id=&quot;11395&quot;&gt;&lt;property id=&quot;20148&quot; value=&quot;5&quot;/&gt;&lt;property id=&quot;20300&quot; value=&quot;Slide 20 - &amp;quot;Alternative sources of energy such as       &amp;#x0D;&amp;#x0A;    Hydroelectricity, nuclear, solar, wind power&amp;#x0D;&amp;#x0A; and biogas should b&quot;/&gt;&lt;property id=&quot;20307&quot; value=&quot;275&quot;/&gt;&lt;/object&gt;&lt;object type=&quot;3&quot; unique_id=&quot;11924&quot;&gt;&lt;property id=&quot;20148&quot; value=&quot;5&quot;/&gt;&lt;property id=&quot;20300&quot; value=&quot;Slide 21 - &amp;quot;&amp;#x0D;&amp;#x0A;LET US BE THE CHANGE TO BRING A CHANGE&amp;#x0D;&amp;#x0A;&amp;#x0D;&amp;#x0A;&amp;#x0D;&amp;#x0A;&amp;#x0D;&amp;#x0A;&amp;#x0D;&amp;#x0A;&amp;#x0D;&amp;#x0A;&amp;#x0D;&amp;#x0A;Thank you&amp;#x0D;&amp;#x0A;M. Varalakshmi&amp;#x0D;&amp;#x0A;TGT &amp;#x0D;&amp;#x0A;AECS , Anupuram.&amp;#x0D;&amp;#x0A;&amp;quot;&quot;/&gt;&lt;property id=&quot;20307&quot; value=&quot;276&quot;/&gt;&lt;/object&gt;&lt;/object&gt;&lt;/object&gt;&lt;/database&gt;"/>
  <p:tag name="SECTOMILLISECCONVERTED" val="1"/>
</p:tagLst>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247</TotalTime>
  <Words>420</Words>
  <Application>Microsoft Office PowerPoint</Application>
  <PresentationFormat>On-screen Show (4:3)</PresentationFormat>
  <Paragraphs>65</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Composite</vt:lpstr>
      <vt:lpstr>PowerPoint Presentation</vt:lpstr>
      <vt:lpstr>WILDLIFE CONSERVATION </vt:lpstr>
      <vt:lpstr>                  ASK YOURSELF</vt:lpstr>
      <vt:lpstr>  Conservation can be done by following methods- </vt:lpstr>
      <vt:lpstr>PowerPoint Presentation</vt:lpstr>
      <vt:lpstr>PROTECTION THROUGH LEGISLATION</vt:lpstr>
      <vt:lpstr>Water for all </vt:lpstr>
      <vt:lpstr>          </vt:lpstr>
      <vt:lpstr>      Pollution from industrial effluents and urban waste. Irrigation methods like dams, tanks and canals.</vt:lpstr>
      <vt:lpstr>PowerPoint Presentation</vt:lpstr>
      <vt:lpstr>PowerPoint Presentation</vt:lpstr>
      <vt:lpstr>   Ancient  Method  of  Watershed  Management  System </vt:lpstr>
      <vt:lpstr>                                            KHADIN SYSTEM                       An ancient method of                        watershed  management.</vt:lpstr>
      <vt:lpstr>TALABS are other mode of watershed management system known so far.  It stores water for drinking and household consumption purposes.   Others include  KULHS in Himachal Pradesh, AHAR and  PYNES in Bihar,  ERIS in Tamil Nadu,  BUNDHIS in Madhya Pradesh, SURANGAMS in Kerala etc. </vt:lpstr>
      <vt:lpstr>Coal and petroleum  </vt:lpstr>
      <vt:lpstr> Both coal and petroleum are fossil fuels.   They are getting used up at higher rate, so there are more chances that they get exhausted soon. </vt:lpstr>
      <vt:lpstr>     Both coal and petroleum are fossil fuels. They are getting used up at higher rate, so there are more chances that they get exhausted soon. </vt:lpstr>
      <vt:lpstr>   </vt:lpstr>
      <vt:lpstr>Steps to minimize  the pollution from Fossil Fuels                          Reduce the use  and burning of fossil fuels.                    Use of CNG in transport  vehicles to reduce pollution. . </vt:lpstr>
      <vt:lpstr>Alternative sources of energy such as            Hydroelectricity, nuclear, solar, wind power  and biogas should be used.</vt:lpstr>
      <vt:lpstr> LET US BE THE CHANGE TO BRING A CHANGE       Thank you M. Varalakshmi TGT  AECS , Anupuram.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AECS3PC</dc:creator>
  <cp:lastModifiedBy>Admin</cp:lastModifiedBy>
  <cp:revision>48</cp:revision>
  <dcterms:created xsi:type="dcterms:W3CDTF">2006-08-16T00:00:00Z</dcterms:created>
  <dcterms:modified xsi:type="dcterms:W3CDTF">2021-01-05T05:30:52Z</dcterms:modified>
</cp:coreProperties>
</file>